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5143500" type="screen16x9"/>
  <p:notesSz cx="6858000" cy="9144000"/>
  <p:embeddedFontLst>
    <p:embeddedFont>
      <p:font typeface="Helvetica Neue" panose="02000503000000020004" pitchFamily="2" charset="0"/>
      <p:regular r:id="rId32"/>
      <p:bold r:id="rId33"/>
      <p:italic r:id="rId34"/>
      <p:boldItalic r:id="rId35"/>
    </p:embeddedFont>
    <p:embeddedFont>
      <p:font typeface="Proxima Nova" panose="02000506030000020004" pitchFamily="2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4" roundtripDataSignature="AMtx7miJJdJYI8ugXaxhpBz0+HvRzcHxE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ADEA1AB-42E0-41B3-B76E-F8D90333E91F}">
  <a:tblStyle styleId="{0ADEA1AB-42E0-41B3-B76E-F8D90333E91F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23"/>
  </p:normalViewPr>
  <p:slideViewPr>
    <p:cSldViewPr snapToGrid="0">
      <p:cViewPr varScale="1">
        <p:scale>
          <a:sx n="132" d="100"/>
          <a:sy n="132" d="100"/>
        </p:scale>
        <p:origin x="1136" y="4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4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" name="Google Shape;5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" name="Google Shape;6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" name="Google Shape;7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" name="Google Shape;8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0" name="Google Shape;90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" name="Google Shape;102;p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0" name="Google Shape;140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6" name="Google Shape;146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2" name="Google Shape;152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" name="Google Shape;15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5" name="Google Shape;16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2" name="Google Shape;17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9" name="Google Shape;179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5" name="Google Shape;185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8" name="Google Shape;198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3" name="Google Shape;20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9" name="Google Shape;209;p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4" name="Google Shape;214;p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9" name="Google Shape;219;p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4" name="Google Shape;224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0" name="Google Shape;230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38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" name="Google Shape;11;p38"/>
          <p:cNvSpPr txBox="1">
            <a:spLocks noGrp="1"/>
          </p:cNvSpPr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38"/>
          <p:cNvSpPr txBox="1">
            <a:spLocks noGrp="1"/>
          </p:cNvSpPr>
          <p:nvPr>
            <p:ph type="subTitle" idx="1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3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9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3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" name="Google Shape;18;p3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0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" name="Google Shape;21;p40"/>
          <p:cNvSpPr txBox="1">
            <a:spLocks noGrp="1"/>
          </p:cNvSpPr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4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4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3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" name="Google Shape;33;p43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4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7975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7" name="Google Shape;37;p4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45"/>
          <p:cNvSpPr/>
          <p:nvPr/>
        </p:nvSpPr>
        <p:spPr>
          <a:xfrm>
            <a:off x="4572000" y="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0" name="Google Shape;40;p45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45"/>
          <p:cNvSpPr txBox="1">
            <a:spLocks noGrp="1"/>
          </p:cNvSpPr>
          <p:nvPr>
            <p:ph type="title"/>
          </p:nvPr>
        </p:nvSpPr>
        <p:spPr>
          <a:xfrm>
            <a:off x="265500" y="1205825"/>
            <a:ext cx="4045200" cy="15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2" name="Google Shape;42;p45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3" name="Google Shape;43;p45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4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6"/>
          <p:cNvSpPr txBox="1">
            <a:spLocks noGrp="1"/>
          </p:cNvSpPr>
          <p:nvPr>
            <p:ph type="body" idx="1"/>
          </p:nvPr>
        </p:nvSpPr>
        <p:spPr>
          <a:xfrm>
            <a:off x="311700" y="42368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>
            <a:endParaRPr/>
          </a:p>
        </p:txBody>
      </p:sp>
      <p:sp>
        <p:nvSpPr>
          <p:cNvPr id="47" name="Google Shape;47;p4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7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47"/>
          <p:cNvSpPr txBox="1">
            <a:spLocks noGrp="1"/>
          </p:cNvSpPr>
          <p:nvPr>
            <p:ph type="title" hasCustomPrompt="1"/>
          </p:nvPr>
        </p:nvSpPr>
        <p:spPr>
          <a:xfrm>
            <a:off x="311700" y="991475"/>
            <a:ext cx="8520600" cy="19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9pPr>
          </a:lstStyle>
          <a:p>
            <a:r>
              <a:t>xx%</a:t>
            </a:r>
          </a:p>
        </p:txBody>
      </p:sp>
      <p:sp>
        <p:nvSpPr>
          <p:cNvPr id="51" name="Google Shape;51;p47"/>
          <p:cNvSpPr txBox="1">
            <a:spLocks noGrp="1"/>
          </p:cNvSpPr>
          <p:nvPr>
            <p:ph type="body" idx="1"/>
          </p:nvPr>
        </p:nvSpPr>
        <p:spPr>
          <a:xfrm>
            <a:off x="311700" y="3071300"/>
            <a:ext cx="8520600" cy="9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4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pearmin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7" name="Google Shape;7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roxima Nova"/>
              <a:buChar char="●"/>
              <a:defRPr sz="18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8" name="Google Shape;8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clark.evans@noaa.gov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kfranz@iastate.edu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stephen.bieda@noaa.gov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AxWoPz6928dfkkEr8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metsoc.org/index.cfm/stac/chair-member-information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metsoc.org/index.cfm/stac/chair-member-information/stac-board-committee-best-practices1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"/>
          <p:cNvSpPr txBox="1">
            <a:spLocks noGrp="1"/>
          </p:cNvSpPr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/>
              <a:t>AMS STAC Chairs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/>
              <a:t>Annual Meeting 2026</a:t>
            </a:r>
            <a:endParaRPr/>
          </a:p>
        </p:txBody>
      </p:sp>
      <p:sp>
        <p:nvSpPr>
          <p:cNvPr id="60" name="Google Shape;60;p1"/>
          <p:cNvSpPr txBox="1">
            <a:spLocks noGrp="1"/>
          </p:cNvSpPr>
          <p:nvPr>
            <p:ph type="subTitle" idx="1"/>
          </p:nvPr>
        </p:nvSpPr>
        <p:spPr>
          <a:xfrm>
            <a:off x="510450" y="3182345"/>
            <a:ext cx="8123100" cy="16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dirty="0"/>
              <a:t>Clark Evans, Commissioner</a:t>
            </a:r>
            <a:endParaRPr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dirty="0"/>
              <a:t>Kristie Franz, Past Commissioner</a:t>
            </a:r>
            <a:endParaRPr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dirty="0"/>
              <a:t>Stephen Bieda, Incoming Commissioner</a:t>
            </a:r>
            <a:endParaRPr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January 25, 2026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66" name="Google Shape;66;p2"/>
          <p:cNvSpPr txBox="1">
            <a:spLocks noGrp="1"/>
          </p:cNvSpPr>
          <p:nvPr>
            <p:ph type="body" idx="1"/>
          </p:nvPr>
        </p:nvSpPr>
        <p:spPr>
          <a:xfrm>
            <a:off x="311700" y="997474"/>
            <a:ext cx="8520600" cy="37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ct val="151260"/>
              <a:buNone/>
            </a:pPr>
            <a:r>
              <a:rPr lang="en-US" sz="140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11:00 am 	Welcome and introductions</a:t>
            </a: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51260"/>
              <a:buNone/>
            </a:pPr>
            <a:r>
              <a:rPr lang="en-US" sz="140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11:15 am	Information and reminders</a:t>
            </a:r>
            <a:endParaRPr sz="140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51260"/>
              <a:buNone/>
            </a:pPr>
            <a:r>
              <a:rPr lang="en-US" sz="140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11:55 am 	Group photo</a:t>
            </a:r>
            <a:endParaRPr sz="140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51260"/>
              <a:buNone/>
            </a:pPr>
            <a:r>
              <a:rPr lang="en-US" sz="140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12:00 pm 	Working Lunch </a:t>
            </a: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51260"/>
              <a:buNone/>
            </a:pPr>
            <a:r>
              <a:rPr lang="en-US" sz="140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12:30 pm 	Summary of working lunch discussions + potential AMS leadership visits</a:t>
            </a:r>
            <a:endParaRPr sz="140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51260"/>
              <a:buNone/>
            </a:pPr>
            <a:r>
              <a:rPr lang="en-US" sz="140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12:45 pm 	Discussion on the future of specialty meetings</a:t>
            </a:r>
            <a:endParaRPr dirty="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51260"/>
              <a:buNone/>
            </a:pPr>
            <a:r>
              <a:rPr lang="en-US" sz="140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1:05 pm 	Discussion on conference, symposium, and workshop sponsorship and finances</a:t>
            </a:r>
            <a:endParaRPr dirty="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51260"/>
              <a:buNone/>
            </a:pPr>
            <a:r>
              <a:rPr lang="en-US" sz="140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1:25 pm 	Discussion on board and committee leadership and membership practices</a:t>
            </a:r>
            <a:endParaRPr sz="140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51260"/>
              <a:buNone/>
            </a:pPr>
            <a:r>
              <a:rPr lang="en-US" sz="140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1:45 pm 	Open discussion and final thoughts</a:t>
            </a:r>
            <a:endParaRPr sz="1400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ct val="151260"/>
              <a:buNone/>
            </a:pPr>
            <a:r>
              <a:rPr lang="en-US" sz="140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2:00 pm 	Adjourn</a:t>
            </a:r>
            <a:endParaRPr sz="2200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/>
              <a:t>What is STAC</a:t>
            </a:r>
            <a:endParaRPr/>
          </a:p>
        </p:txBody>
      </p:sp>
      <p:sp>
        <p:nvSpPr>
          <p:cNvPr id="72" name="Google Shape;72;p3"/>
          <p:cNvSpPr txBox="1">
            <a:spLocks noGrp="1"/>
          </p:cNvSpPr>
          <p:nvPr>
            <p:ph type="body" idx="1"/>
          </p:nvPr>
        </p:nvSpPr>
        <p:spPr>
          <a:xfrm>
            <a:off x="225202" y="1017725"/>
            <a:ext cx="4946100" cy="37716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4163" lvl="0" indent="-28416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1700">
                <a:latin typeface="Helvetica Neue"/>
                <a:ea typeface="Helvetica Neue"/>
                <a:cs typeface="Helvetica Neue"/>
                <a:sym typeface="Helvetica Neue"/>
              </a:rPr>
              <a:t>The Scientific and Technological Activities Commission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4163" lvl="0" indent="-16986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endParaRPr sz="17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4163" lvl="0" indent="-28416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1700">
                <a:latin typeface="Helvetica Neue"/>
                <a:ea typeface="Helvetica Neue"/>
                <a:cs typeface="Helvetica Neue"/>
                <a:sym typeface="Helvetica Neue"/>
              </a:rPr>
              <a:t>One of six AMS commissions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4163" lvl="0" indent="-16986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endParaRPr sz="17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4163" lvl="0" indent="-28416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1700">
                <a:latin typeface="Helvetica Neue"/>
                <a:ea typeface="Helvetica Neue"/>
                <a:cs typeface="Helvetica Neue"/>
                <a:sym typeface="Helvetica Neue"/>
              </a:rPr>
              <a:t>Responsible for many key activities of AMS: most meetings, contributions to statements, webinars, volunteer opportunities, named sessions/symposia, </a:t>
            </a:r>
            <a:r>
              <a:rPr lang="en-US" sz="1700" i="1">
                <a:latin typeface="Helvetica Neue"/>
                <a:ea typeface="Helvetica Neue"/>
                <a:cs typeface="Helvetica Neue"/>
                <a:sym typeface="Helvetica Neue"/>
              </a:rPr>
              <a:t>Glossary of Meteorology</a:t>
            </a:r>
            <a:r>
              <a:rPr lang="en-US" sz="1700">
                <a:latin typeface="Helvetica Neue"/>
                <a:ea typeface="Helvetica Neue"/>
                <a:cs typeface="Helvetica Neue"/>
                <a:sym typeface="Helvetica Neue"/>
              </a:rPr>
              <a:t>, short courses, awards (AMS, STAC, student), and membership engagement in policy, enterprise, profession, publications, training.</a:t>
            </a:r>
            <a:endParaRPr sz="17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73" name="Google Shape;73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61936" y="445025"/>
            <a:ext cx="5270055" cy="42054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/>
              <a:t>Who is STAC?</a:t>
            </a:r>
            <a:endParaRPr/>
          </a:p>
        </p:txBody>
      </p:sp>
      <p:sp>
        <p:nvSpPr>
          <p:cNvPr id="79" name="Google Shape;79;p4"/>
          <p:cNvSpPr txBox="1">
            <a:spLocks noGrp="1"/>
          </p:cNvSpPr>
          <p:nvPr>
            <p:ph type="body" idx="1"/>
          </p:nvPr>
        </p:nvSpPr>
        <p:spPr>
          <a:xfrm>
            <a:off x="311700" y="1283793"/>
            <a:ext cx="5627546" cy="3150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000" dirty="0">
                <a:latin typeface="Helvetica Neue"/>
                <a:ea typeface="Helvetica Neue"/>
                <a:cs typeface="Helvetica Neue"/>
                <a:sym typeface="Helvetica Neue"/>
              </a:rPr>
              <a:t>STAC is the largest of AMS’s Commissions!</a:t>
            </a:r>
            <a:endParaRPr sz="2000" dirty="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514350" lvl="0" indent="-16986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dirty="0">
                <a:latin typeface="Helvetica Neue"/>
                <a:ea typeface="Helvetica Neue"/>
                <a:cs typeface="Helvetica Neue"/>
                <a:sym typeface="Helvetica Neue"/>
              </a:rPr>
              <a:t>480 members on 6 boards and 30 committees – 24 more members than last year!</a:t>
            </a:r>
            <a:endParaRPr dirty="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514350" lvl="0" indent="-16986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dirty="0">
                <a:latin typeface="Helvetica Neue"/>
                <a:ea typeface="Helvetica Neue"/>
                <a:cs typeface="Helvetica Neue"/>
                <a:sym typeface="Helvetica Neue"/>
              </a:rPr>
              <a:t>421 regular members and 59 student members</a:t>
            </a:r>
            <a:endParaRPr dirty="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514350" lvl="0" indent="-16986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i="1" dirty="0">
                <a:latin typeface="Helvetica Neue"/>
                <a:ea typeface="Helvetica Neue"/>
                <a:cs typeface="Helvetica Neue"/>
                <a:sym typeface="Helvetica Neue"/>
              </a:rPr>
              <a:t>STAC represents over 1/3 of all AMS volunteers!</a:t>
            </a:r>
            <a:endParaRPr dirty="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514350" lvl="0" indent="-5556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endParaRPr i="1" dirty="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7938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000" dirty="0">
                <a:latin typeface="Helvetica Neue"/>
                <a:ea typeface="Helvetica Neue"/>
                <a:cs typeface="Helvetica Neue"/>
                <a:sym typeface="Helvetica Neue"/>
              </a:rPr>
              <a:t>Relative to 2024, government representation is down (29 </a:t>
            </a:r>
            <a:r>
              <a:rPr lang="en-US" sz="2000" dirty="0">
                <a:latin typeface="Helvetica Neue"/>
                <a:ea typeface="Helvetica Neue"/>
                <a:cs typeface="Helvetica Neue"/>
                <a:sym typeface="Wingdings" pitchFamily="2" charset="2"/>
              </a:rPr>
              <a:t></a:t>
            </a:r>
            <a:r>
              <a:rPr lang="en-US" sz="2000" dirty="0">
                <a:latin typeface="Helvetica Neue"/>
                <a:ea typeface="Helvetica Neue"/>
                <a:cs typeface="Helvetica Neue"/>
                <a:sym typeface="Helvetica Neue"/>
              </a:rPr>
              <a:t> 22%), whereas “no affiliation” is up (4 </a:t>
            </a:r>
            <a:r>
              <a:rPr lang="en-US" sz="2000" dirty="0">
                <a:latin typeface="Helvetica Neue"/>
                <a:ea typeface="Helvetica Neue"/>
                <a:cs typeface="Helvetica Neue"/>
                <a:sym typeface="Wingdings" pitchFamily="2" charset="2"/>
              </a:rPr>
              <a:t></a:t>
            </a:r>
            <a:r>
              <a:rPr lang="en-US" sz="2000" dirty="0">
                <a:latin typeface="Helvetica Neue"/>
                <a:ea typeface="Helvetica Neue"/>
                <a:cs typeface="Helvetica Neue"/>
                <a:sym typeface="Helvetica Neue"/>
              </a:rPr>
              <a:t> 16%).</a:t>
            </a:r>
            <a:endParaRPr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80" name="Google Shape;80;p4"/>
          <p:cNvGraphicFramePr/>
          <p:nvPr/>
        </p:nvGraphicFramePr>
        <p:xfrm>
          <a:off x="6085725" y="1283793"/>
          <a:ext cx="2746575" cy="2894375"/>
        </p:xfrm>
        <a:graphic>
          <a:graphicData uri="http://schemas.openxmlformats.org/drawingml/2006/table">
            <a:tbl>
              <a:tblPr>
                <a:noFill/>
                <a:tableStyleId>{0ADEA1AB-42E0-41B3-B76E-F8D90333E91F}</a:tableStyleId>
              </a:tblPr>
              <a:tblGrid>
                <a:gridCol w="1300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1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3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5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20272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Affiliation</a:t>
                      </a:r>
                      <a:endParaRPr sz="1400" u="none" strike="noStrike" cap="none"/>
                    </a:p>
                  </a:txBody>
                  <a:tcPr marL="4325" marR="4325" marT="43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0E3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20272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Count</a:t>
                      </a:r>
                      <a:endParaRPr sz="1400" u="none" strike="noStrike" cap="none"/>
                    </a:p>
                  </a:txBody>
                  <a:tcPr marL="4325" marR="4325" marT="43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0E3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20272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Percent</a:t>
                      </a:r>
                      <a:endParaRPr sz="1400" u="none" strike="noStrike" cap="none"/>
                    </a:p>
                  </a:txBody>
                  <a:tcPr marL="4325" marR="4325" marT="43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0E3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6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20272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Academic</a:t>
                      </a:r>
                      <a:endParaRPr sz="1400" u="none" strike="noStrike" cap="none"/>
                    </a:p>
                  </a:txBody>
                  <a:tcPr marL="4325" marR="4325" marT="43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20272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192</a:t>
                      </a:r>
                      <a:endParaRPr sz="1400" u="none" strike="noStrike" cap="none"/>
                    </a:p>
                  </a:txBody>
                  <a:tcPr marL="4325" marR="4325" marT="43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20272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40%</a:t>
                      </a:r>
                      <a:endParaRPr sz="1400" u="none" strike="noStrike" cap="none"/>
                    </a:p>
                  </a:txBody>
                  <a:tcPr marL="4325" marR="4325" marT="43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0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20272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Government</a:t>
                      </a:r>
                      <a:endParaRPr sz="1400" u="none" strike="noStrike" cap="none"/>
                    </a:p>
                  </a:txBody>
                  <a:tcPr marL="4325" marR="4325" marT="43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20272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104</a:t>
                      </a:r>
                      <a:endParaRPr sz="1400" u="none" strike="noStrike" cap="none"/>
                    </a:p>
                  </a:txBody>
                  <a:tcPr marL="4325" marR="4325" marT="43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20272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22%</a:t>
                      </a:r>
                      <a:endParaRPr sz="1400" u="none" strike="noStrike" cap="none"/>
                    </a:p>
                  </a:txBody>
                  <a:tcPr marL="4325" marR="4325" marT="43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20272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Private Sector</a:t>
                      </a:r>
                      <a:endParaRPr sz="1400" u="none" strike="noStrike" cap="none"/>
                    </a:p>
                  </a:txBody>
                  <a:tcPr marL="4325" marR="4325" marT="43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20272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</a:t>
                      </a:r>
                      <a:endParaRPr sz="1400" u="none" strike="noStrike" cap="none"/>
                    </a:p>
                  </a:txBody>
                  <a:tcPr marL="4325" marR="4325" marT="43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20272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3%</a:t>
                      </a:r>
                      <a:endParaRPr sz="1400" u="none" strike="noStrike" cap="none"/>
                    </a:p>
                  </a:txBody>
                  <a:tcPr marL="4325" marR="4325" marT="43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6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20272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Student</a:t>
                      </a:r>
                      <a:endParaRPr sz="1400" u="none" strike="noStrike" cap="none"/>
                    </a:p>
                  </a:txBody>
                  <a:tcPr marL="4325" marR="4325" marT="43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20272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59</a:t>
                      </a:r>
                      <a:endParaRPr sz="1400" u="none" strike="noStrike" cap="none"/>
                    </a:p>
                  </a:txBody>
                  <a:tcPr marL="4325" marR="4325" marT="43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20272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13%</a:t>
                      </a:r>
                      <a:endParaRPr sz="1400" u="none" strike="noStrike" cap="none"/>
                    </a:p>
                  </a:txBody>
                  <a:tcPr marL="4325" marR="4325" marT="43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9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20272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International</a:t>
                      </a:r>
                      <a:endParaRPr sz="1400" u="none" strike="noStrike" cap="none"/>
                    </a:p>
                  </a:txBody>
                  <a:tcPr marL="4325" marR="4325" marT="43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20272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</a:t>
                      </a:r>
                      <a:endParaRPr sz="1400" u="none" strike="noStrike" cap="none"/>
                    </a:p>
                  </a:txBody>
                  <a:tcPr marL="4325" marR="4325" marT="43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20272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8%</a:t>
                      </a:r>
                      <a:endParaRPr sz="1400" u="none" strike="noStrike" cap="none"/>
                    </a:p>
                  </a:txBody>
                  <a:tcPr marL="4325" marR="4325" marT="43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1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0" i="0" u="sng" strike="noStrike" cap="none">
                          <a:solidFill>
                            <a:srgbClr val="20272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None Listed</a:t>
                      </a:r>
                      <a:endParaRPr sz="1400" u="sng" strike="noStrike" cap="none"/>
                    </a:p>
                  </a:txBody>
                  <a:tcPr marL="4325" marR="4325" marT="43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0" i="0" u="sng" strike="noStrike" cap="none">
                          <a:solidFill>
                            <a:srgbClr val="20272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76</a:t>
                      </a:r>
                      <a:endParaRPr sz="1400" u="sng" strike="noStrike" cap="none"/>
                    </a:p>
                  </a:txBody>
                  <a:tcPr marL="4325" marR="4325" marT="43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0" i="0" u="sng" strike="noStrike" cap="none">
                          <a:solidFill>
                            <a:srgbClr val="20272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16%</a:t>
                      </a:r>
                      <a:endParaRPr sz="1400" u="sng" strike="noStrike" cap="none"/>
                    </a:p>
                  </a:txBody>
                  <a:tcPr marL="4325" marR="4325" marT="43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6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i="0" u="none" strike="noStrike" cap="none">
                          <a:solidFill>
                            <a:srgbClr val="20272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Total</a:t>
                      </a:r>
                      <a:endParaRPr sz="1400" b="1" u="none" strike="noStrike" cap="none"/>
                    </a:p>
                  </a:txBody>
                  <a:tcPr marL="4325" marR="4325" marT="43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EF5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1" i="0" u="none" strike="noStrike" cap="none">
                          <a:solidFill>
                            <a:srgbClr val="20272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480</a:t>
                      </a:r>
                      <a:endParaRPr sz="1400" b="1" u="none" strike="noStrike" cap="none"/>
                    </a:p>
                  </a:txBody>
                  <a:tcPr marL="4325" marR="4325" marT="43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EF5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1" i="0" u="none" strike="noStrike" cap="none">
                          <a:solidFill>
                            <a:srgbClr val="202729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--</a:t>
                      </a:r>
                      <a:endParaRPr sz="1400" b="1" u="none" strike="noStrike" cap="none"/>
                    </a:p>
                  </a:txBody>
                  <a:tcPr marL="4325" marR="4325" marT="4325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EF5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6"/>
          <p:cNvSpPr txBox="1"/>
          <p:nvPr/>
        </p:nvSpPr>
        <p:spPr>
          <a:xfrm>
            <a:off x="5534526" y="1114773"/>
            <a:ext cx="3488368" cy="313929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roxima Nova"/>
              <a:buChar char="+"/>
            </a:pPr>
            <a:r>
              <a:rPr lang="en-US" sz="16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largest volunteer counts are Colorado (82), California (43), and Maryland (31).</a:t>
            </a:r>
            <a:endParaRPr sz="16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roxima Nova"/>
              <a:buNone/>
            </a:pPr>
            <a:endParaRPr sz="16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Proxima Nova"/>
              <a:buChar char="+"/>
            </a:pPr>
            <a:r>
              <a:rPr lang="en-US" sz="16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STAC also contains volunteers from 17 countries: Australia (3), Benin, Brazil (2), Canada (7), Chile, China (3), Egypt, France, Germany (2), Italy, Japan (2), Netherlands (3), South Africa (3), Sweden, Switzerland (2), and the United Kingdom (4).</a:t>
            </a:r>
            <a:endParaRPr sz="16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86" name="Google Shape;8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2228" y="1107956"/>
            <a:ext cx="4974452" cy="333756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/>
              <a:t>Where is STAC?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4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/>
              <a:t>Leadership and Transitions</a:t>
            </a:r>
            <a:endParaRPr/>
          </a:p>
        </p:txBody>
      </p:sp>
      <p:sp>
        <p:nvSpPr>
          <p:cNvPr id="93" name="Google Shape;93;p4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>
                <a:latin typeface="Helvetica Neue"/>
                <a:ea typeface="Helvetica Neue"/>
                <a:cs typeface="Helvetica Neue"/>
                <a:sym typeface="Helvetica Neue"/>
              </a:rPr>
              <a:t>STAC has three Commissioners, with each holding their position for two years (for a total of a six-year commitment).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>
                <a:latin typeface="Helvetica Neue"/>
                <a:ea typeface="Helvetica Neue"/>
                <a:cs typeface="Helvetica Neue"/>
                <a:sym typeface="Helvetica Neue"/>
              </a:rPr>
              <a:t>This summer and fall, we will be searching for a new Incoming Commissioner as Kristie’s six-year tenure as a STAC Commissioner will be coming to an end. Please reach out to any of us if you’d like to know more details about the opportunity.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52"/>
          <p:cNvSpPr txBox="1">
            <a:spLocks noGrp="1"/>
          </p:cNvSpPr>
          <p:nvPr>
            <p:ph type="title"/>
          </p:nvPr>
        </p:nvSpPr>
        <p:spPr>
          <a:xfrm>
            <a:off x="311700" y="229995"/>
            <a:ext cx="8520600" cy="10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Clark Evans, contact for:</a:t>
            </a:r>
            <a:br>
              <a:rPr lang="en-US" sz="3200">
                <a:latin typeface="Arial"/>
                <a:ea typeface="Arial"/>
                <a:cs typeface="Arial"/>
                <a:sym typeface="Arial"/>
              </a:rPr>
            </a:br>
            <a:r>
              <a:rPr lang="en-US" sz="20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clark.evans@noaa.gov</a:t>
            </a:r>
            <a:endParaRPr sz="1400"/>
          </a:p>
        </p:txBody>
      </p:sp>
      <p:sp>
        <p:nvSpPr>
          <p:cNvPr id="99" name="Google Shape;99;p52"/>
          <p:cNvSpPr txBox="1">
            <a:spLocks noGrp="1"/>
          </p:cNvSpPr>
          <p:nvPr>
            <p:ph type="body" idx="1"/>
          </p:nvPr>
        </p:nvSpPr>
        <p:spPr>
          <a:xfrm>
            <a:off x="311700" y="1288093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libri"/>
              <a:buChar char="●"/>
            </a:pPr>
            <a:r>
              <a:rPr lang="en-US" sz="1600">
                <a:latin typeface="Arial"/>
                <a:ea typeface="Arial"/>
                <a:cs typeface="Arial"/>
                <a:sym typeface="Arial"/>
              </a:rPr>
              <a:t>Board on Data Stewardship 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libri"/>
              <a:buChar char="●"/>
            </a:pPr>
            <a:r>
              <a:rPr lang="en-US" sz="1600">
                <a:latin typeface="Arial"/>
                <a:ea typeface="Arial"/>
                <a:cs typeface="Arial"/>
                <a:sym typeface="Arial"/>
              </a:rPr>
              <a:t>Board on Atmospheric Biogeosciences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libri"/>
              <a:buChar char="●"/>
            </a:pPr>
            <a:r>
              <a:rPr lang="en-US" sz="1600">
                <a:latin typeface="Arial"/>
                <a:ea typeface="Arial"/>
                <a:cs typeface="Arial"/>
                <a:sym typeface="Arial"/>
              </a:rPr>
              <a:t>Board on Environment and Health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libri"/>
              <a:buChar char="●"/>
            </a:pPr>
            <a:r>
              <a:rPr lang="en-US" sz="1600">
                <a:latin typeface="Arial"/>
                <a:ea typeface="Arial"/>
                <a:cs typeface="Arial"/>
                <a:sym typeface="Arial"/>
              </a:rPr>
              <a:t>Board on Societal Impacts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libri"/>
              <a:buChar char="●"/>
            </a:pPr>
            <a:r>
              <a:rPr lang="en-US" sz="1600">
                <a:latin typeface="Arial"/>
                <a:ea typeface="Arial"/>
                <a:cs typeface="Arial"/>
                <a:sym typeface="Arial"/>
              </a:rPr>
              <a:t>Committee on Applied Climatology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libri"/>
              <a:buChar char="●"/>
            </a:pPr>
            <a:r>
              <a:rPr lang="en-US" sz="1600">
                <a:latin typeface="Arial"/>
                <a:ea typeface="Arial"/>
                <a:cs typeface="Arial"/>
                <a:sym typeface="Arial"/>
              </a:rPr>
              <a:t>Committee on Climate Variability and Change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libri"/>
              <a:buChar char="●"/>
            </a:pPr>
            <a:r>
              <a:rPr lang="en-US" sz="1600">
                <a:latin typeface="Arial"/>
                <a:ea typeface="Arial"/>
                <a:cs typeface="Arial"/>
                <a:sym typeface="Arial"/>
              </a:rPr>
              <a:t>Committee on Meteorological Aspects of Air Pollution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libri"/>
              <a:buChar char="●"/>
            </a:pPr>
            <a:r>
              <a:rPr lang="en-US" sz="1600">
                <a:latin typeface="Arial"/>
                <a:ea typeface="Arial"/>
                <a:cs typeface="Arial"/>
                <a:sym typeface="Arial"/>
              </a:rPr>
              <a:t>Committee on Polar Meteorology and Oceanography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libri"/>
              <a:buChar char="●"/>
            </a:pPr>
            <a:r>
              <a:rPr lang="en-US" sz="1600">
                <a:latin typeface="Arial"/>
                <a:ea typeface="Arial"/>
                <a:cs typeface="Arial"/>
                <a:sym typeface="Arial"/>
              </a:rPr>
              <a:t>Committee on Probability and Statistics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libri"/>
              <a:buChar char="●"/>
            </a:pPr>
            <a:r>
              <a:rPr lang="en-US" sz="1600">
                <a:latin typeface="Arial"/>
                <a:ea typeface="Arial"/>
                <a:cs typeface="Arial"/>
                <a:sym typeface="Arial"/>
              </a:rPr>
              <a:t>Committee on Atmospheric and Oceanic Fluid Dynamics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libri"/>
              <a:buChar char="●"/>
            </a:pPr>
            <a:r>
              <a:rPr lang="en-US" sz="1600">
                <a:latin typeface="Arial"/>
                <a:ea typeface="Arial"/>
                <a:cs typeface="Arial"/>
                <a:sym typeface="Arial"/>
              </a:rPr>
              <a:t>Committee on Space Weather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libri"/>
              <a:buChar char="●"/>
            </a:pPr>
            <a:r>
              <a:rPr lang="en-US" sz="1600">
                <a:latin typeface="Arial"/>
                <a:ea typeface="Arial"/>
                <a:cs typeface="Arial"/>
                <a:sym typeface="Arial"/>
              </a:rPr>
              <a:t>Committee on Weather Analysis and Forecasting</a:t>
            </a:r>
            <a:endParaRPr sz="16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53"/>
          <p:cNvSpPr txBox="1">
            <a:spLocks noGrp="1"/>
          </p:cNvSpPr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Kristie Franz, contact for: </a:t>
            </a:r>
            <a:br>
              <a:rPr lang="en-US" sz="3200">
                <a:latin typeface="Arial"/>
                <a:ea typeface="Arial"/>
                <a:cs typeface="Arial"/>
                <a:sym typeface="Arial"/>
              </a:rPr>
            </a:br>
            <a:r>
              <a:rPr lang="en-US" sz="20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kfranz@iastate.edu</a:t>
            </a:r>
            <a:r>
              <a:rPr lang="en-US" sz="2000">
                <a:latin typeface="Arial"/>
                <a:ea typeface="Arial"/>
                <a:cs typeface="Arial"/>
                <a:sym typeface="Arial"/>
              </a:rPr>
              <a:t> </a:t>
            </a:r>
            <a:endParaRPr sz="1400"/>
          </a:p>
        </p:txBody>
      </p:sp>
      <p:sp>
        <p:nvSpPr>
          <p:cNvPr id="105" name="Google Shape;105;p53"/>
          <p:cNvSpPr txBox="1">
            <a:spLocks noGrp="1"/>
          </p:cNvSpPr>
          <p:nvPr>
            <p:ph type="body" idx="1"/>
          </p:nvPr>
        </p:nvSpPr>
        <p:spPr>
          <a:xfrm>
            <a:off x="311700" y="1281911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libri"/>
              <a:buChar char="●"/>
            </a:pPr>
            <a:r>
              <a:rPr lang="en-US" sz="1600">
                <a:latin typeface="Arial"/>
                <a:ea typeface="Arial"/>
                <a:cs typeface="Arial"/>
                <a:sym typeface="Arial"/>
              </a:rPr>
              <a:t>Board on Environmental Information Processing Technologies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libri"/>
              <a:buChar char="●"/>
            </a:pPr>
            <a:r>
              <a:rPr lang="en-US" sz="1600">
                <a:latin typeface="Arial"/>
                <a:ea typeface="Arial"/>
                <a:cs typeface="Arial"/>
                <a:sym typeface="Arial"/>
              </a:rPr>
              <a:t>Board on the Urban Environment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libri"/>
              <a:buChar char="●"/>
            </a:pPr>
            <a:r>
              <a:rPr lang="en-US" sz="1600">
                <a:latin typeface="Arial"/>
                <a:ea typeface="Arial"/>
                <a:cs typeface="Arial"/>
                <a:sym typeface="Arial"/>
              </a:rPr>
              <a:t>Committee on Air-Sea Interactions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libri"/>
              <a:buChar char="●"/>
            </a:pPr>
            <a:r>
              <a:rPr lang="en-US" sz="1600">
                <a:latin typeface="Arial"/>
                <a:ea typeface="Arial"/>
                <a:cs typeface="Arial"/>
                <a:sym typeface="Arial"/>
              </a:rPr>
              <a:t>Committee on Aviation, Range, &amp; Aerospace Meteorology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libri"/>
              <a:buChar char="●"/>
            </a:pPr>
            <a:r>
              <a:rPr lang="en-US" sz="1600">
                <a:latin typeface="Arial"/>
                <a:ea typeface="Arial"/>
                <a:cs typeface="Arial"/>
                <a:sym typeface="Arial"/>
              </a:rPr>
              <a:t>Committee on Hydrology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libri"/>
              <a:buChar char="●"/>
            </a:pPr>
            <a:r>
              <a:rPr lang="en-US" sz="1600">
                <a:latin typeface="Arial"/>
                <a:ea typeface="Arial"/>
                <a:cs typeface="Arial"/>
                <a:sym typeface="Arial"/>
              </a:rPr>
              <a:t>Committee on Measurements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libri"/>
              <a:buChar char="●"/>
            </a:pPr>
            <a:r>
              <a:rPr lang="en-US" sz="1600">
                <a:latin typeface="Arial"/>
                <a:ea typeface="Arial"/>
                <a:cs typeface="Arial"/>
                <a:sym typeface="Arial"/>
              </a:rPr>
              <a:t>Committee on Mesoscale Processes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libri"/>
              <a:buChar char="●"/>
            </a:pPr>
            <a:r>
              <a:rPr lang="en-US" sz="1600">
                <a:latin typeface="Arial"/>
                <a:ea typeface="Arial"/>
                <a:cs typeface="Arial"/>
                <a:sym typeface="Arial"/>
              </a:rPr>
              <a:t>Committee on Meteorology and Oceanography of the Southern Hemisphere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libri"/>
              <a:buChar char="●"/>
            </a:pPr>
            <a:r>
              <a:rPr lang="en-US" sz="1600">
                <a:latin typeface="Arial"/>
                <a:ea typeface="Arial"/>
                <a:cs typeface="Arial"/>
                <a:sym typeface="Arial"/>
              </a:rPr>
              <a:t>Committee on Mountain Meteorology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libri"/>
              <a:buChar char="●"/>
            </a:pPr>
            <a:r>
              <a:rPr lang="en-US" sz="1600">
                <a:latin typeface="Arial"/>
                <a:ea typeface="Arial"/>
                <a:cs typeface="Arial"/>
                <a:sym typeface="Arial"/>
              </a:rPr>
              <a:t>Committee on Satellite Meteorology, Oceanography, and Climatology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libri"/>
              <a:buChar char="●"/>
            </a:pPr>
            <a:r>
              <a:rPr lang="en-US" sz="1600">
                <a:latin typeface="Arial"/>
                <a:ea typeface="Arial"/>
                <a:cs typeface="Arial"/>
                <a:sym typeface="Arial"/>
              </a:rPr>
              <a:t>Committee on Severe Local Storms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libri"/>
              <a:buChar char="●"/>
            </a:pPr>
            <a:r>
              <a:rPr lang="en-US" sz="1600">
                <a:latin typeface="Arial"/>
                <a:ea typeface="Arial"/>
                <a:cs typeface="Arial"/>
                <a:sym typeface="Arial"/>
              </a:rPr>
              <a:t>Committee on Tropical Meteorology &amp; Tropical Cyclones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6"/>
              <a:buNone/>
            </a:pPr>
            <a:endParaRPr sz="16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4"/>
          <p:cNvSpPr txBox="1">
            <a:spLocks noGrp="1"/>
          </p:cNvSpPr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Stephen Bieda</a:t>
            </a:r>
            <a:r>
              <a:rPr lang="en-US" sz="3200" b="0">
                <a:latin typeface="Arial"/>
                <a:ea typeface="Arial"/>
                <a:cs typeface="Arial"/>
                <a:sym typeface="Arial"/>
              </a:rPr>
              <a:t>, contact for:</a:t>
            </a:r>
            <a:br>
              <a:rPr lang="en-US" sz="1800">
                <a:latin typeface="Arial"/>
                <a:ea typeface="Arial"/>
                <a:cs typeface="Arial"/>
                <a:sym typeface="Arial"/>
              </a:rPr>
            </a:br>
            <a:r>
              <a:rPr lang="en-US" sz="18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stephen.bieda@noaa.gov</a:t>
            </a:r>
            <a:r>
              <a:rPr lang="en-US" sz="1800">
                <a:latin typeface="Arial"/>
                <a:ea typeface="Arial"/>
                <a:cs typeface="Arial"/>
                <a:sym typeface="Arial"/>
              </a:rPr>
              <a:t> </a:t>
            </a:r>
            <a:endParaRPr sz="1200"/>
          </a:p>
        </p:txBody>
      </p:sp>
      <p:sp>
        <p:nvSpPr>
          <p:cNvPr id="111" name="Google Shape;111;p54"/>
          <p:cNvSpPr txBox="1">
            <a:spLocks noGrp="1"/>
          </p:cNvSpPr>
          <p:nvPr>
            <p:ph type="body" idx="1"/>
          </p:nvPr>
        </p:nvSpPr>
        <p:spPr>
          <a:xfrm>
            <a:off x="311700" y="1300699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libri"/>
              <a:buChar char="●"/>
            </a:pPr>
            <a:r>
              <a:rPr lang="en-US" sz="1600">
                <a:latin typeface="Arial"/>
                <a:ea typeface="Arial"/>
                <a:cs typeface="Arial"/>
                <a:sym typeface="Arial"/>
              </a:rPr>
              <a:t>Committee on Artificial Intelligence Applications to Environmental Science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libri"/>
              <a:buChar char="●"/>
            </a:pPr>
            <a:r>
              <a:rPr lang="en-US" sz="1600">
                <a:latin typeface="Arial"/>
                <a:ea typeface="Arial"/>
                <a:cs typeface="Arial"/>
                <a:sym typeface="Arial"/>
              </a:rPr>
              <a:t>Committee on Atmospheric Chemistry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libri"/>
              <a:buChar char="●"/>
            </a:pPr>
            <a:r>
              <a:rPr lang="en-US" sz="1600">
                <a:latin typeface="Arial"/>
                <a:ea typeface="Arial"/>
                <a:cs typeface="Arial"/>
                <a:sym typeface="Arial"/>
              </a:rPr>
              <a:t>Committee on Atmospheric Electricity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libri"/>
              <a:buChar char="●"/>
            </a:pPr>
            <a:r>
              <a:rPr lang="en-US" sz="1600">
                <a:latin typeface="Arial"/>
                <a:ea typeface="Arial"/>
                <a:cs typeface="Arial"/>
                <a:sym typeface="Arial"/>
              </a:rPr>
              <a:t>Committee on Atmospheric Radiation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libri"/>
              <a:buChar char="●"/>
            </a:pPr>
            <a:r>
              <a:rPr lang="en-US" sz="1600">
                <a:latin typeface="Arial"/>
                <a:ea typeface="Arial"/>
                <a:cs typeface="Arial"/>
                <a:sym typeface="Arial"/>
              </a:rPr>
              <a:t>Committee on Boundary Layers and Turbulence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libri"/>
              <a:buChar char="●"/>
            </a:pPr>
            <a:r>
              <a:rPr lang="en-US" sz="1600">
                <a:latin typeface="Arial"/>
                <a:ea typeface="Arial"/>
                <a:cs typeface="Arial"/>
                <a:sym typeface="Arial"/>
              </a:rPr>
              <a:t>Committee on Cloud Physics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libri"/>
              <a:buChar char="●"/>
            </a:pPr>
            <a:r>
              <a:rPr lang="en-US" sz="1600">
                <a:latin typeface="Arial"/>
                <a:ea typeface="Arial"/>
                <a:cs typeface="Arial"/>
                <a:sym typeface="Arial"/>
              </a:rPr>
              <a:t>Committee on Coastal Environment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libri"/>
              <a:buChar char="●"/>
            </a:pPr>
            <a:r>
              <a:rPr lang="en-US" sz="1600">
                <a:latin typeface="Arial"/>
                <a:ea typeface="Arial"/>
                <a:cs typeface="Arial"/>
                <a:sym typeface="Arial"/>
              </a:rPr>
              <a:t>Committee on Laser Atmospheric Studies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libri"/>
              <a:buChar char="●"/>
            </a:pPr>
            <a:r>
              <a:rPr lang="en-US" sz="1600">
                <a:latin typeface="Arial"/>
                <a:ea typeface="Arial"/>
                <a:cs typeface="Arial"/>
                <a:sym typeface="Arial"/>
              </a:rPr>
              <a:t>Committee on Middle Atmosphere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libri"/>
              <a:buChar char="●"/>
            </a:pPr>
            <a:r>
              <a:rPr lang="en-US" sz="1600">
                <a:latin typeface="Arial"/>
                <a:ea typeface="Arial"/>
                <a:cs typeface="Arial"/>
                <a:sym typeface="Arial"/>
              </a:rPr>
              <a:t>Committee on Planned and Inadvertent Weather Modification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libri"/>
              <a:buChar char="●"/>
            </a:pPr>
            <a:r>
              <a:rPr lang="en-US" sz="1600">
                <a:latin typeface="Arial"/>
                <a:ea typeface="Arial"/>
                <a:cs typeface="Arial"/>
                <a:sym typeface="Arial"/>
              </a:rPr>
              <a:t>Committee on Radar Meteorology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libri"/>
              <a:buChar char="●"/>
            </a:pPr>
            <a:r>
              <a:rPr lang="en-US" sz="1600">
                <a:latin typeface="Arial"/>
                <a:ea typeface="Arial"/>
                <a:cs typeface="Arial"/>
                <a:sym typeface="Arial"/>
              </a:rPr>
              <a:t>Committee on Agricultural and Forest Meteorology</a:t>
            </a:r>
            <a:endParaRPr sz="16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/>
              <a:t>How we communicate to you</a:t>
            </a:r>
            <a:endParaRPr/>
          </a:p>
        </p:txBody>
      </p:sp>
      <p:sp>
        <p:nvSpPr>
          <p:cNvPr id="117" name="Google Shape;117;p10"/>
          <p:cNvSpPr txBox="1">
            <a:spLocks noGrp="1"/>
          </p:cNvSpPr>
          <p:nvPr>
            <p:ph type="body" idx="1"/>
          </p:nvPr>
        </p:nvSpPr>
        <p:spPr>
          <a:xfrm>
            <a:off x="444924" y="1200920"/>
            <a:ext cx="7911844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28575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>
                <a:latin typeface="Helvetica Neue"/>
                <a:ea typeface="Helvetica Neue"/>
                <a:cs typeface="Helvetica Neue"/>
                <a:sym typeface="Helvetica Neue"/>
              </a:rPr>
              <a:t>AMS Community – separate groups for Chairs and Vice Chairs, all Board and Committee members, and for each Board/Committee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>
                <a:latin typeface="Helvetica Neue"/>
                <a:ea typeface="Helvetica Neue"/>
                <a:cs typeface="Helvetica Neue"/>
                <a:sym typeface="Helvetica Neue"/>
              </a:rPr>
              <a:t>This annual meeting (Jan)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>
                <a:latin typeface="Helvetica Neue"/>
                <a:ea typeface="Helvetica Neue"/>
                <a:cs typeface="Helvetica Neue"/>
                <a:sym typeface="Helvetica Neue"/>
              </a:rPr>
              <a:t>Bi-annual telecons (May/Oct) 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>
                <a:latin typeface="Helvetica Neue"/>
                <a:ea typeface="Helvetica Neue"/>
                <a:cs typeface="Helvetica Neue"/>
                <a:sym typeface="Helvetica Neue"/>
              </a:rPr>
              <a:t>Quarterly newsletter (roughly Feb/May/Aug/Nov)</a:t>
            </a:r>
            <a:endParaRPr/>
          </a:p>
          <a:p>
            <a:pPr marL="285750" lvl="0" indent="-1714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/>
              <a:buNone/>
            </a:pP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>
                <a:latin typeface="Helvetica Neue"/>
                <a:ea typeface="Helvetica Neue"/>
                <a:cs typeface="Helvetica Neue"/>
                <a:sym typeface="Helvetica Neue"/>
              </a:rPr>
              <a:t>Are these methods working for you all? What suggestions do you have for improving our communication to you?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/>
              <a:t>How you communicate to us</a:t>
            </a:r>
            <a:endParaRPr/>
          </a:p>
        </p:txBody>
      </p:sp>
      <p:sp>
        <p:nvSpPr>
          <p:cNvPr id="123" name="Google Shape;123;p11"/>
          <p:cNvSpPr txBox="1">
            <a:spLocks noGrp="1"/>
          </p:cNvSpPr>
          <p:nvPr>
            <p:ph type="body" idx="1"/>
          </p:nvPr>
        </p:nvSpPr>
        <p:spPr>
          <a:xfrm>
            <a:off x="508672" y="1152475"/>
            <a:ext cx="7654315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28575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>
                <a:latin typeface="Helvetica Neue"/>
                <a:ea typeface="Helvetica Neue"/>
                <a:cs typeface="Helvetica Neue"/>
                <a:sym typeface="Helvetica Neue"/>
              </a:rPr>
              <a:t>Invite us to your STAC Board/Committee meetings</a:t>
            </a:r>
            <a:endParaRPr/>
          </a:p>
          <a:p>
            <a:pPr marL="742950" lvl="1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1600">
                <a:latin typeface="Helvetica Neue"/>
                <a:ea typeface="Helvetica Neue"/>
                <a:cs typeface="Helvetica Neue"/>
                <a:sym typeface="Helvetica Neue"/>
              </a:rPr>
              <a:t>Clark and Kristie will be stopping by all B/C meetings held this week in Houston, and all are happy to join your next virtual meeting if desired!</a:t>
            </a:r>
            <a:endParaRPr/>
          </a:p>
          <a:p>
            <a:pPr marL="28575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b="1">
                <a:latin typeface="Helvetica Neue"/>
                <a:ea typeface="Helvetica Neue"/>
                <a:cs typeface="Helvetica Neue"/>
                <a:sym typeface="Helvetica Neue"/>
              </a:rPr>
              <a:t>Email us </a:t>
            </a:r>
            <a:r>
              <a:rPr lang="en-US">
                <a:latin typeface="Helvetica Neue"/>
                <a:ea typeface="Helvetica Neue"/>
                <a:cs typeface="Helvetica Neue"/>
                <a:sym typeface="Helvetica Neue"/>
              </a:rPr>
              <a:t>with questions – we are your conduit to AMS Staff, Council, and other Commissions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b="1">
                <a:latin typeface="Helvetica Neue"/>
                <a:ea typeface="Helvetica Neue"/>
                <a:cs typeface="Helvetica Neue"/>
                <a:sym typeface="Helvetica Neue"/>
              </a:rPr>
              <a:t>Email us </a:t>
            </a:r>
            <a:r>
              <a:rPr lang="en-US">
                <a:latin typeface="Helvetica Neue"/>
                <a:ea typeface="Helvetica Neue"/>
                <a:cs typeface="Helvetica Neue"/>
                <a:sym typeface="Helvetica Neue"/>
              </a:rPr>
              <a:t>with membership updates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>
                <a:latin typeface="Helvetica Neue"/>
                <a:ea typeface="Helvetica Neue"/>
                <a:cs typeface="Helvetica Neue"/>
                <a:sym typeface="Helvetica Neue"/>
              </a:rPr>
              <a:t>Reports : annual updates, 5-year strategic plans, terms of reference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8575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>
                <a:latin typeface="Helvetica Neue"/>
                <a:ea typeface="Helvetica Neue"/>
                <a:cs typeface="Helvetica Neue"/>
                <a:sym typeface="Helvetica Neue"/>
              </a:rPr>
              <a:t>Conference reports: </a:t>
            </a:r>
            <a:r>
              <a:rPr lang="en-US" u="sng">
                <a:solidFill>
                  <a:schemeClr val="accent5"/>
                </a:solidFill>
                <a:latin typeface="Helvetica Neue"/>
                <a:ea typeface="Helvetica Neue"/>
                <a:cs typeface="Helvetica Neue"/>
                <a:sym typeface="Helvetica Neue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https://forms.gle/AxWoPz6928dfkkEr8</a:t>
            </a:r>
            <a:r>
              <a:rPr lang="en-US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4" name="Google Shape;124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49600" y="3602188"/>
            <a:ext cx="1282700" cy="128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/>
              <a:t>Thank You to our Departing Chairs!</a:t>
            </a:r>
            <a:endParaRPr/>
          </a:p>
        </p:txBody>
      </p:sp>
      <p:sp>
        <p:nvSpPr>
          <p:cNvPr id="130" name="Google Shape;130;p12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87558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600" b="1">
                <a:latin typeface="Helvetica Neue"/>
                <a:ea typeface="Helvetica Neue"/>
                <a:cs typeface="Helvetica Neue"/>
                <a:sym typeface="Helvetica Neue"/>
              </a:rPr>
              <a:t>Joe Alfieri </a:t>
            </a:r>
            <a:r>
              <a:rPr lang="en-US" sz="1600">
                <a:latin typeface="Helvetica Neue"/>
                <a:ea typeface="Helvetica Neue"/>
                <a:cs typeface="Helvetica Neue"/>
                <a:sym typeface="Helvetica Neue"/>
              </a:rPr>
              <a:t>— Board on Atmospheric Biogeosciences</a:t>
            </a:r>
            <a:endParaRPr/>
          </a:p>
          <a:p>
            <a:pPr marL="11430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600" b="1">
                <a:latin typeface="Helvetica Neue"/>
                <a:ea typeface="Helvetica Neue"/>
                <a:cs typeface="Helvetica Neue"/>
                <a:sym typeface="Helvetica Neue"/>
              </a:rPr>
              <a:t>Cecilia Ferriz</a:t>
            </a:r>
            <a:r>
              <a:rPr lang="en-US" sz="1600">
                <a:latin typeface="Helvetica Neue"/>
                <a:ea typeface="Helvetica Neue"/>
                <a:cs typeface="Helvetica Neue"/>
                <a:sym typeface="Helvetica Neue"/>
              </a:rPr>
              <a:t> — Committee on Polar Meteorology and Oceanography</a:t>
            </a:r>
            <a:endParaRPr/>
          </a:p>
          <a:p>
            <a:pPr marL="11430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600" b="1">
                <a:latin typeface="Helvetica Neue"/>
                <a:ea typeface="Helvetica Neue"/>
                <a:cs typeface="Helvetica Neue"/>
                <a:sym typeface="Helvetica Neue"/>
              </a:rPr>
              <a:t>Yu Zhang </a:t>
            </a:r>
            <a:r>
              <a:rPr lang="en-US" sz="1600">
                <a:latin typeface="Helvetica Neue"/>
                <a:ea typeface="Helvetica Neue"/>
                <a:cs typeface="Helvetica Neue"/>
                <a:sym typeface="Helvetica Neue"/>
              </a:rPr>
              <a:t>— Committee on Probability and Statistics</a:t>
            </a:r>
            <a:endParaRPr/>
          </a:p>
          <a:p>
            <a:pPr marL="11430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600" b="1">
                <a:latin typeface="Helvetica Neue"/>
                <a:ea typeface="Helvetica Neue"/>
                <a:cs typeface="Helvetica Neue"/>
                <a:sym typeface="Helvetica Neue"/>
              </a:rPr>
              <a:t>Heather Holbach </a:t>
            </a:r>
            <a:r>
              <a:rPr lang="en-US" sz="1600">
                <a:latin typeface="Helvetica Neue"/>
                <a:ea typeface="Helvetica Neue"/>
                <a:cs typeface="Helvetica Neue"/>
                <a:sym typeface="Helvetica Neue"/>
              </a:rPr>
              <a:t>— Committee on Air-Sea Interaction</a:t>
            </a:r>
            <a:endParaRPr/>
          </a:p>
          <a:p>
            <a:pPr marL="11430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600" b="1">
                <a:latin typeface="Helvetica Neue"/>
                <a:ea typeface="Helvetica Neue"/>
                <a:cs typeface="Helvetica Neue"/>
                <a:sym typeface="Helvetica Neue"/>
              </a:rPr>
              <a:t>Ryan Decker </a:t>
            </a:r>
            <a:r>
              <a:rPr lang="en-US" sz="1600">
                <a:latin typeface="Helvetica Neue"/>
                <a:ea typeface="Helvetica Neue"/>
                <a:cs typeface="Helvetica Neue"/>
                <a:sym typeface="Helvetica Neue"/>
              </a:rPr>
              <a:t>— Committee on Aviation, Range, and Aerospace Meteorology</a:t>
            </a:r>
            <a:endParaRPr/>
          </a:p>
          <a:p>
            <a:pPr marL="11430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600" b="1">
                <a:latin typeface="Helvetica Neue"/>
                <a:ea typeface="Helvetica Neue"/>
                <a:cs typeface="Helvetica Neue"/>
                <a:sym typeface="Helvetica Neue"/>
              </a:rPr>
              <a:t>Howard Diamond </a:t>
            </a:r>
            <a:r>
              <a:rPr lang="en-US" sz="1600">
                <a:latin typeface="Helvetica Neue"/>
                <a:ea typeface="Helvetica Neue"/>
                <a:cs typeface="Helvetica Neue"/>
                <a:sym typeface="Helvetica Neue"/>
              </a:rPr>
              <a:t>— Committee on Meteorology and Oceanography of the S. Hemisphere</a:t>
            </a:r>
            <a:endParaRPr/>
          </a:p>
          <a:p>
            <a:pPr marL="11430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600" b="1">
                <a:latin typeface="Helvetica Neue"/>
                <a:ea typeface="Helvetica Neue"/>
                <a:cs typeface="Helvetica Neue"/>
                <a:sym typeface="Helvetica Neue"/>
              </a:rPr>
              <a:t>Christina Kumler</a:t>
            </a:r>
            <a:r>
              <a:rPr lang="en-US" sz="1600">
                <a:latin typeface="Helvetica Neue"/>
                <a:ea typeface="Helvetica Neue"/>
                <a:cs typeface="Helvetica Neue"/>
                <a:sym typeface="Helvetica Neue"/>
              </a:rPr>
              <a:t> — Committee on AI Applications to Environmental Science</a:t>
            </a:r>
            <a:endParaRPr/>
          </a:p>
          <a:p>
            <a:pPr marL="11430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600" b="1">
                <a:latin typeface="Helvetica Neue"/>
                <a:ea typeface="Helvetica Neue"/>
                <a:cs typeface="Helvetica Neue"/>
                <a:sym typeface="Helvetica Neue"/>
              </a:rPr>
              <a:t>Eduardo Santos</a:t>
            </a:r>
            <a:r>
              <a:rPr lang="en-US" sz="1600">
                <a:latin typeface="Helvetica Neue"/>
                <a:ea typeface="Helvetica Neue"/>
                <a:cs typeface="Helvetica Neue"/>
                <a:sym typeface="Helvetica Neue"/>
              </a:rPr>
              <a:t> — Committee on Agricultural and Forest Meteorology</a:t>
            </a:r>
            <a:endParaRPr/>
          </a:p>
          <a:p>
            <a:pPr marL="11430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600" b="1">
                <a:latin typeface="Helvetica Neue"/>
                <a:ea typeface="Helvetica Neue"/>
                <a:cs typeface="Helvetica Neue"/>
                <a:sym typeface="Helvetica Neue"/>
              </a:rPr>
              <a:t>Elizabeth DiGangi</a:t>
            </a:r>
            <a:r>
              <a:rPr lang="en-US" sz="1600">
                <a:latin typeface="Helvetica Neue"/>
                <a:ea typeface="Helvetica Neue"/>
                <a:cs typeface="Helvetica Neue"/>
                <a:sym typeface="Helvetica Neue"/>
              </a:rPr>
              <a:t> – Committee on Atmospheric Electricity</a:t>
            </a:r>
            <a:endParaRPr/>
          </a:p>
          <a:p>
            <a:pPr marL="11430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600" b="1">
                <a:latin typeface="Helvetica Neue"/>
                <a:ea typeface="Helvetica Neue"/>
                <a:cs typeface="Helvetica Neue"/>
                <a:sym typeface="Helvetica Neue"/>
              </a:rPr>
              <a:t>Clara Orbe</a:t>
            </a:r>
            <a:r>
              <a:rPr lang="en-US" sz="1600">
                <a:latin typeface="Helvetica Neue"/>
                <a:ea typeface="Helvetica Neue"/>
                <a:cs typeface="Helvetica Neue"/>
                <a:sym typeface="Helvetica Neue"/>
              </a:rPr>
              <a:t> – Committee on Middle Atmosphere</a:t>
            </a:r>
            <a:endParaRPr/>
          </a:p>
          <a:p>
            <a:pPr marL="11430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600" b="1">
                <a:latin typeface="Helvetica Neue"/>
                <a:ea typeface="Helvetica Neue"/>
                <a:cs typeface="Helvetica Neue"/>
                <a:sym typeface="Helvetica Neue"/>
              </a:rPr>
              <a:t>Jim Kurdzo </a:t>
            </a:r>
            <a:r>
              <a:rPr lang="en-US" sz="1600">
                <a:latin typeface="Helvetica Neue"/>
                <a:ea typeface="Helvetica Neue"/>
                <a:cs typeface="Helvetica Neue"/>
                <a:sym typeface="Helvetica Neue"/>
              </a:rPr>
              <a:t>– Committee on Radar Meteorology</a:t>
            </a:r>
            <a:endParaRPr sz="1600" b="1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/>
              <a:t>Welcome to our Incoming Chairs!</a:t>
            </a:r>
            <a:endParaRPr/>
          </a:p>
        </p:txBody>
      </p:sp>
      <p:sp>
        <p:nvSpPr>
          <p:cNvPr id="136" name="Google Shape;136;p13"/>
          <p:cNvSpPr txBox="1">
            <a:spLocks noGrp="1"/>
          </p:cNvSpPr>
          <p:nvPr>
            <p:ph type="body" idx="1"/>
          </p:nvPr>
        </p:nvSpPr>
        <p:spPr>
          <a:xfrm>
            <a:off x="310896" y="1014984"/>
            <a:ext cx="8755800" cy="37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600" b="1" dirty="0">
                <a:latin typeface="Helvetica Neue"/>
                <a:ea typeface="Helvetica Neue"/>
                <a:cs typeface="Helvetica Neue"/>
                <a:sym typeface="Helvetica Neue"/>
              </a:rPr>
              <a:t>Nate Brunsell </a:t>
            </a:r>
            <a:r>
              <a:rPr lang="en-US" sz="1600" dirty="0">
                <a:latin typeface="Helvetica Neue"/>
                <a:ea typeface="Helvetica Neue"/>
                <a:cs typeface="Helvetica Neue"/>
                <a:sym typeface="Helvetica Neue"/>
              </a:rPr>
              <a:t>— Board on Atmospheric </a:t>
            </a:r>
            <a:r>
              <a:rPr lang="en-US" sz="1600" dirty="0" err="1">
                <a:latin typeface="Helvetica Neue"/>
                <a:ea typeface="Helvetica Neue"/>
                <a:cs typeface="Helvetica Neue"/>
                <a:sym typeface="Helvetica Neue"/>
              </a:rPr>
              <a:t>Biogeosciences</a:t>
            </a:r>
            <a:endParaRPr dirty="0"/>
          </a:p>
          <a:p>
            <a:pPr marL="11430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600" b="1" dirty="0">
                <a:latin typeface="Helvetica Neue"/>
                <a:ea typeface="Helvetica Neue"/>
                <a:cs typeface="Helvetica Neue"/>
                <a:sym typeface="Helvetica Neue"/>
              </a:rPr>
              <a:t>Patrick Taylor</a:t>
            </a:r>
            <a:r>
              <a:rPr lang="en-US" sz="1600" dirty="0">
                <a:latin typeface="Helvetica Neue"/>
                <a:ea typeface="Helvetica Neue"/>
                <a:cs typeface="Helvetica Neue"/>
                <a:sym typeface="Helvetica Neue"/>
              </a:rPr>
              <a:t> — Committee on Polar Meteorology and Oceanography</a:t>
            </a:r>
            <a:endParaRPr dirty="0"/>
          </a:p>
          <a:p>
            <a:pPr marL="11430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600" b="1" dirty="0">
                <a:latin typeface="Helvetica Neue"/>
                <a:ea typeface="Helvetica Neue"/>
                <a:cs typeface="Helvetica Neue"/>
                <a:sym typeface="Helvetica Neue"/>
              </a:rPr>
              <a:t>Julia </a:t>
            </a:r>
            <a:r>
              <a:rPr lang="en-US" sz="1600" b="1" dirty="0" err="1">
                <a:latin typeface="Helvetica Neue"/>
                <a:ea typeface="Helvetica Neue"/>
                <a:cs typeface="Helvetica Neue"/>
                <a:sym typeface="Helvetica Neue"/>
              </a:rPr>
              <a:t>Velletta</a:t>
            </a:r>
            <a:r>
              <a:rPr lang="en-US" sz="1600" dirty="0">
                <a:latin typeface="Helvetica Neue"/>
                <a:ea typeface="Helvetica Neue"/>
                <a:cs typeface="Helvetica Neue"/>
                <a:sym typeface="Helvetica Neue"/>
              </a:rPr>
              <a:t> — Committee on Probability and Statistics</a:t>
            </a:r>
            <a:endParaRPr dirty="0"/>
          </a:p>
          <a:p>
            <a:pPr marL="11430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600" b="1" dirty="0">
                <a:latin typeface="Helvetica Neue"/>
                <a:ea typeface="Helvetica Neue"/>
                <a:cs typeface="Helvetica Neue"/>
                <a:sym typeface="Helvetica Neue"/>
              </a:rPr>
              <a:t>Luc Deike</a:t>
            </a:r>
            <a:r>
              <a:rPr lang="en-US" sz="1600" dirty="0">
                <a:latin typeface="Helvetica Neue"/>
                <a:ea typeface="Helvetica Neue"/>
                <a:cs typeface="Helvetica Neue"/>
                <a:sym typeface="Helvetica Neue"/>
              </a:rPr>
              <a:t> — Committee on Air-Sea Interaction</a:t>
            </a:r>
            <a:endParaRPr dirty="0"/>
          </a:p>
          <a:p>
            <a:pPr marL="11430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600" b="1" dirty="0">
                <a:latin typeface="Helvetica Neue"/>
                <a:ea typeface="Helvetica Neue"/>
                <a:cs typeface="Helvetica Neue"/>
                <a:sym typeface="Helvetica Neue"/>
              </a:rPr>
              <a:t>Scott Startz </a:t>
            </a:r>
            <a:r>
              <a:rPr lang="en-US" sz="1600" dirty="0">
                <a:latin typeface="Helvetica Neue"/>
                <a:ea typeface="Helvetica Neue"/>
                <a:cs typeface="Helvetica Neue"/>
                <a:sym typeface="Helvetica Neue"/>
              </a:rPr>
              <a:t>— Committee on Aviation, Range, and Aerospace Meteorology</a:t>
            </a:r>
            <a:endParaRPr dirty="0"/>
          </a:p>
          <a:p>
            <a:pPr marL="11430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600" b="1" dirty="0">
                <a:latin typeface="Helvetica Neue"/>
                <a:ea typeface="Helvetica Neue"/>
                <a:cs typeface="Helvetica Neue"/>
                <a:sym typeface="Helvetica Neue"/>
              </a:rPr>
              <a:t>Mary-Jane Bopape</a:t>
            </a:r>
            <a:r>
              <a:rPr lang="en-US" sz="1600" dirty="0">
                <a:latin typeface="Helvetica Neue"/>
                <a:ea typeface="Helvetica Neue"/>
                <a:cs typeface="Helvetica Neue"/>
                <a:sym typeface="Helvetica Neue"/>
              </a:rPr>
              <a:t> — Committee on Meteorology and Oceanography of the S. Hemisphere</a:t>
            </a:r>
            <a:endParaRPr dirty="0"/>
          </a:p>
          <a:p>
            <a:pPr marL="11430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600" b="1" dirty="0">
                <a:latin typeface="Helvetica Neue"/>
                <a:ea typeface="Helvetica Neue"/>
                <a:cs typeface="Helvetica Neue"/>
                <a:sym typeface="Helvetica Neue"/>
              </a:rPr>
              <a:t>Aaron Hill</a:t>
            </a:r>
            <a:r>
              <a:rPr lang="en-US" sz="1600" dirty="0">
                <a:latin typeface="Helvetica Neue"/>
                <a:ea typeface="Helvetica Neue"/>
                <a:cs typeface="Helvetica Neue"/>
                <a:sym typeface="Helvetica Neue"/>
              </a:rPr>
              <a:t> — Committee on AI Applications to Environmental Science</a:t>
            </a:r>
            <a:endParaRPr dirty="0"/>
          </a:p>
          <a:p>
            <a:pPr marL="11430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600" b="1" dirty="0">
                <a:latin typeface="Helvetica Neue"/>
                <a:ea typeface="Helvetica Neue"/>
                <a:cs typeface="Helvetica Neue"/>
                <a:sym typeface="Helvetica Neue"/>
              </a:rPr>
              <a:t>Sasha Ivans</a:t>
            </a:r>
            <a:r>
              <a:rPr lang="en-US" sz="1600" dirty="0">
                <a:latin typeface="Helvetica Neue"/>
                <a:ea typeface="Helvetica Neue"/>
                <a:cs typeface="Helvetica Neue"/>
                <a:sym typeface="Helvetica Neue"/>
              </a:rPr>
              <a:t>— Committee on Agricultural and Forest Meteorology</a:t>
            </a:r>
            <a:endParaRPr dirty="0"/>
          </a:p>
          <a:p>
            <a:pPr marL="11430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600" b="1" dirty="0">
                <a:latin typeface="Helvetica Neue"/>
                <a:ea typeface="Helvetica Neue"/>
                <a:cs typeface="Helvetica Neue"/>
                <a:sym typeface="Helvetica Neue"/>
              </a:rPr>
              <a:t>Michael Peterson</a:t>
            </a:r>
            <a:r>
              <a:rPr lang="en-US" sz="1600" dirty="0">
                <a:latin typeface="Helvetica Neue"/>
                <a:ea typeface="Helvetica Neue"/>
                <a:cs typeface="Helvetica Neue"/>
                <a:sym typeface="Helvetica Neue"/>
              </a:rPr>
              <a:t> – Committee on Atmospheric Electricity</a:t>
            </a:r>
            <a:endParaRPr dirty="0"/>
          </a:p>
          <a:p>
            <a:pPr marL="11430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600" b="1" dirty="0">
                <a:latin typeface="Helvetica Neue"/>
                <a:ea typeface="Helvetica Neue"/>
                <a:cs typeface="Helvetica Neue"/>
                <a:sym typeface="Helvetica Neue"/>
              </a:rPr>
              <a:t>Peter Hitchcock</a:t>
            </a:r>
            <a:r>
              <a:rPr lang="en-US" sz="1600" dirty="0">
                <a:latin typeface="Helvetica Neue"/>
                <a:ea typeface="Helvetica Neue"/>
                <a:cs typeface="Helvetica Neue"/>
                <a:sym typeface="Helvetica Neue"/>
              </a:rPr>
              <a:t> – Committee on Middle Atmosphere</a:t>
            </a:r>
            <a:endParaRPr dirty="0"/>
          </a:p>
          <a:p>
            <a:pPr marL="11430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600" b="1" dirty="0">
                <a:latin typeface="Helvetica Neue"/>
                <a:ea typeface="Helvetica Neue"/>
                <a:cs typeface="Helvetica Neue"/>
                <a:sym typeface="Helvetica Neue"/>
              </a:rPr>
              <a:t>David </a:t>
            </a:r>
            <a:r>
              <a:rPr lang="en-US" sz="1600" b="1" dirty="0" err="1">
                <a:latin typeface="Helvetica Neue"/>
                <a:ea typeface="Helvetica Neue"/>
                <a:cs typeface="Helvetica Neue"/>
                <a:sym typeface="Helvetica Neue"/>
              </a:rPr>
              <a:t>Schvartzman</a:t>
            </a:r>
            <a:r>
              <a:rPr lang="en-US" sz="1600" dirty="0">
                <a:latin typeface="Helvetica Neue"/>
                <a:ea typeface="Helvetica Neue"/>
                <a:cs typeface="Helvetica Neue"/>
                <a:sym typeface="Helvetica Neue"/>
              </a:rPr>
              <a:t> – Committee on Radar Meteorology</a:t>
            </a:r>
            <a:endParaRPr sz="1600" b="1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7" name="Google Shape;137;p13"/>
          <p:cNvSpPr txBox="1"/>
          <p:nvPr/>
        </p:nvSpPr>
        <p:spPr>
          <a:xfrm>
            <a:off x="6577445" y="4039861"/>
            <a:ext cx="2489251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chemeClr val="accent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Please let us know if we’ve missed a leadership transition or if your Board/Committee has one that has not yet been reported!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5"/>
          <p:cNvSpPr txBox="1">
            <a:spLocks noGrp="1"/>
          </p:cNvSpPr>
          <p:nvPr>
            <p:ph type="title"/>
          </p:nvPr>
        </p:nvSpPr>
        <p:spPr>
          <a:xfrm>
            <a:off x="311700" y="23600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/>
              <a:t>Congratulations to the 2026 STAC Distinguished Scientific/Technological Accomplishment Awardees!</a:t>
            </a:r>
            <a:br>
              <a:rPr lang="en-US"/>
            </a:br>
            <a:endParaRPr/>
          </a:p>
        </p:txBody>
      </p:sp>
      <p:graphicFrame>
        <p:nvGraphicFramePr>
          <p:cNvPr id="143" name="Google Shape;143;p25"/>
          <p:cNvGraphicFramePr/>
          <p:nvPr/>
        </p:nvGraphicFramePr>
        <p:xfrm>
          <a:off x="716496" y="1459206"/>
          <a:ext cx="7708825" cy="2905067"/>
        </p:xfrm>
        <a:graphic>
          <a:graphicData uri="http://schemas.openxmlformats.org/drawingml/2006/table">
            <a:tbl>
              <a:tblPr>
                <a:noFill/>
                <a:tableStyleId>{0ADEA1AB-42E0-41B3-B76E-F8D90333E91F}</a:tableStyleId>
              </a:tblPr>
              <a:tblGrid>
                <a:gridCol w="1277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70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0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3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1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Dr. Richard Eckman</a:t>
                      </a:r>
                      <a:endParaRPr/>
                    </a:p>
                  </a:txBody>
                  <a:tcPr marL="68575" marR="68575" marT="0" marB="0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For advancing the observation, understanding, and modeling of atmospheric composition and its role in the Earth System.</a:t>
                      </a:r>
                      <a:endParaRPr/>
                    </a:p>
                  </a:txBody>
                  <a:tcPr marL="68575" marR="68575" marT="0" marB="0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Committee on Atmospheric Chemistry</a:t>
                      </a:r>
                      <a:endParaRPr/>
                    </a:p>
                  </a:txBody>
                  <a:tcPr marL="68575" marR="68575" marT="0" marB="0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1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Siegfried Raasch</a:t>
                      </a:r>
                      <a:endParaRPr/>
                    </a:p>
                  </a:txBody>
                  <a:tcPr marL="68575" marR="68575" marT="0" marB="0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For lifelong dedication to numerical innovation, rigorous scientific modeling, and global knowledge-sharing in boundary layers and turbulence.</a:t>
                      </a:r>
                      <a:endParaRPr/>
                    </a:p>
                  </a:txBody>
                  <a:tcPr marL="68575" marR="68575" marT="0" marB="0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Committee on Boundary Layers and Turbulence</a:t>
                      </a:r>
                      <a:endParaRPr/>
                    </a:p>
                  </a:txBody>
                  <a:tcPr marL="68575" marR="68575" marT="0" marB="0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3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1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George H. Bryan</a:t>
                      </a:r>
                      <a:endParaRPr/>
                    </a:p>
                  </a:txBody>
                  <a:tcPr marL="68575" marR="68575" marT="0" marB="0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For enabling mesoscale meteorology advances through creating, maintaining, and updating an open-source numerical weather prediction model for idealized studies of atmospheric phenomena.</a:t>
                      </a:r>
                      <a:endParaRPr/>
                    </a:p>
                  </a:txBody>
                  <a:tcPr marL="68575" marR="68575" marT="0" marB="0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Committee on Mesoscale Processes</a:t>
                      </a:r>
                      <a:endParaRPr/>
                    </a:p>
                  </a:txBody>
                  <a:tcPr marL="68575" marR="68575" marT="0" marB="0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3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1" i="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TBA</a:t>
                      </a:r>
                      <a:endParaRPr/>
                    </a:p>
                  </a:txBody>
                  <a:tcPr marL="68575" marR="68575" marT="0" marB="0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i="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To be announced at a later specialty meeting.</a:t>
                      </a:r>
                      <a:endParaRPr/>
                    </a:p>
                  </a:txBody>
                  <a:tcPr marL="68575" marR="68575" marT="0" marB="0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i="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Committee on Planned and Inadvertent Weather Modification</a:t>
                      </a:r>
                      <a:endParaRPr/>
                    </a:p>
                  </a:txBody>
                  <a:tcPr marL="68575" marR="68575" marT="0" marB="0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1" i="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TBA</a:t>
                      </a:r>
                      <a:endParaRPr/>
                    </a:p>
                  </a:txBody>
                  <a:tcPr marL="68575" marR="68575" marT="0" marB="0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i="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To be announced at a later specialty meeting.</a:t>
                      </a:r>
                      <a:endParaRPr/>
                    </a:p>
                  </a:txBody>
                  <a:tcPr marL="68575" marR="68575" marT="0" marB="0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i="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Committee on Tropical Meteorology and Tropical Cyclones</a:t>
                      </a:r>
                      <a:endParaRPr/>
                    </a:p>
                  </a:txBody>
                  <a:tcPr marL="68575" marR="68575" marT="0" marB="0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/>
          <p:cNvSpPr txBox="1">
            <a:spLocks noGrp="1"/>
          </p:cNvSpPr>
          <p:nvPr>
            <p:ph type="title"/>
          </p:nvPr>
        </p:nvSpPr>
        <p:spPr>
          <a:xfrm>
            <a:off x="311700" y="23600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/>
              <a:t>Congratulations to the 2026 STAC Outstanding Service Awardees!</a:t>
            </a:r>
            <a:br>
              <a:rPr lang="en-US"/>
            </a:br>
            <a:br>
              <a:rPr lang="en-US"/>
            </a:br>
            <a:endParaRPr/>
          </a:p>
        </p:txBody>
      </p:sp>
      <p:graphicFrame>
        <p:nvGraphicFramePr>
          <p:cNvPr id="149" name="Google Shape;149;p26"/>
          <p:cNvGraphicFramePr/>
          <p:nvPr/>
        </p:nvGraphicFramePr>
        <p:xfrm>
          <a:off x="654881" y="1322531"/>
          <a:ext cx="7854175" cy="2099517"/>
        </p:xfrm>
        <a:graphic>
          <a:graphicData uri="http://schemas.openxmlformats.org/drawingml/2006/table">
            <a:tbl>
              <a:tblPr>
                <a:noFill/>
                <a:tableStyleId>{0ADEA1AB-42E0-41B3-B76E-F8D90333E91F}</a:tableStyleId>
              </a:tblPr>
              <a:tblGrid>
                <a:gridCol w="1481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8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54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4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1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Jen Henderson</a:t>
                      </a:r>
                      <a:endParaRPr/>
                    </a:p>
                  </a:txBody>
                  <a:tcPr marL="68575" marR="68575" marT="0" marB="0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For dedicated service to the societal impacts community, including promotion of the AMS Board on Societal Impacts.</a:t>
                      </a:r>
                      <a:endParaRPr/>
                    </a:p>
                  </a:txBody>
                  <a:tcPr marL="68575" marR="68575" marT="0" marB="0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Board on Societal Impacts</a:t>
                      </a:r>
                      <a:endParaRPr/>
                    </a:p>
                  </a:txBody>
                  <a:tcPr marL="68575" marR="68575" marT="0" marB="0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3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1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Eric deWeaver </a:t>
                      </a:r>
                      <a:endParaRPr/>
                    </a:p>
                  </a:txBody>
                  <a:tcPr marL="68575" marR="68575" marT="0" marB="0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For visionary leadership in climate research, fostering fundamental science, and cultivating a collaborative, inclusive scientific community.</a:t>
                      </a:r>
                      <a:endParaRPr/>
                    </a:p>
                  </a:txBody>
                  <a:tcPr marL="68575" marR="68575" marT="0" marB="0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Committee on Climate Variability and Change </a:t>
                      </a:r>
                      <a:endParaRPr/>
                    </a:p>
                  </a:txBody>
                  <a:tcPr marL="68575" marR="68575" marT="0" marB="0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1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1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Dr. Meg Fowler</a:t>
                      </a:r>
                      <a:endParaRPr/>
                    </a:p>
                  </a:txBody>
                  <a:tcPr marL="68575" marR="68575" marT="0" marB="0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For outstanding leadership and service to the Committee on Hydrology, the AMS, and the broader hydrology community.</a:t>
                      </a:r>
                      <a:endParaRPr/>
                    </a:p>
                  </a:txBody>
                  <a:tcPr marL="68575" marR="68575" marT="0" marB="0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Committee on Hydrology</a:t>
                      </a:r>
                      <a:endParaRPr/>
                    </a:p>
                  </a:txBody>
                  <a:tcPr marL="68575" marR="68575" marT="0" marB="0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3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1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Sherrie S. Morris</a:t>
                      </a:r>
                      <a:endParaRPr/>
                    </a:p>
                  </a:txBody>
                  <a:tcPr marL="68575" marR="68575" marT="0" marB="0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For outstanding management, coordination, and organization of conferences, networking, and community engagement in the SATMOC Committee.</a:t>
                      </a:r>
                      <a:endParaRPr/>
                    </a:p>
                  </a:txBody>
                  <a:tcPr marL="68575" marR="68575" marT="0" marB="0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Committee on Satellite Meteorology, Oceanography, and Climatology (SATMOC)</a:t>
                      </a:r>
                      <a:endParaRPr/>
                    </a:p>
                  </a:txBody>
                  <a:tcPr marL="68575" marR="68575" marT="0" marB="0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7"/>
          <p:cNvSpPr txBox="1">
            <a:spLocks noGrp="1"/>
          </p:cNvSpPr>
          <p:nvPr>
            <p:ph type="title"/>
          </p:nvPr>
        </p:nvSpPr>
        <p:spPr>
          <a:xfrm>
            <a:off x="311700" y="23600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/>
              <a:t>Congratulations to the 2026 STAC Outstanding Early Career Awardees!</a:t>
            </a:r>
            <a:br>
              <a:rPr lang="en-US"/>
            </a:br>
            <a:br>
              <a:rPr lang="en-US"/>
            </a:br>
            <a:endParaRPr/>
          </a:p>
        </p:txBody>
      </p:sp>
      <p:graphicFrame>
        <p:nvGraphicFramePr>
          <p:cNvPr id="155" name="Google Shape;155;p27"/>
          <p:cNvGraphicFramePr/>
          <p:nvPr/>
        </p:nvGraphicFramePr>
        <p:xfrm>
          <a:off x="750668" y="1183194"/>
          <a:ext cx="7646950" cy="3784149"/>
        </p:xfrm>
        <a:graphic>
          <a:graphicData uri="http://schemas.openxmlformats.org/drawingml/2006/table">
            <a:tbl>
              <a:tblPr>
                <a:noFill/>
                <a:tableStyleId>{0ADEA1AB-42E0-41B3-B76E-F8D90333E91F}</a:tableStyleId>
              </a:tblPr>
              <a:tblGrid>
                <a:gridCol w="1290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7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8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89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1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Seth Bushinsky</a:t>
                      </a:r>
                      <a:endParaRPr/>
                    </a:p>
                  </a:txBody>
                  <a:tcPr marL="68575" marR="68575" marT="0" marB="0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For improving understanding and measurement capabilities of air-sea gas fluxes and their impact on ocean biogeochemistry.</a:t>
                      </a:r>
                      <a:endParaRPr/>
                    </a:p>
                  </a:txBody>
                  <a:tcPr marL="68575" marR="68575" marT="0" marB="0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>
                          <a:solidFill>
                            <a:srgbClr val="000000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Committee on Air-Sea Interaction</a:t>
                      </a:r>
                      <a:endParaRPr sz="110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68575" marR="68575" marT="0" marB="0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37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1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Dr. Jane W. Baldwin</a:t>
                      </a:r>
                      <a:endParaRPr/>
                    </a:p>
                  </a:txBody>
                  <a:tcPr marL="68575" marR="68575" marT="0" marB="0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For leading the AMS's Conference on Environment and Health and pioneering cross-disciplinary research on extreme heat's health impacts.</a:t>
                      </a:r>
                      <a:endParaRPr/>
                    </a:p>
                  </a:txBody>
                  <a:tcPr marL="68575" marR="68575" marT="0" marB="0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Board on Environment and Health</a:t>
                      </a:r>
                      <a:endParaRPr/>
                    </a:p>
                  </a:txBody>
                  <a:tcPr marL="68575" marR="68575" marT="0" marB="0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7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1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Dr. Chenghao Wang</a:t>
                      </a:r>
                      <a:endParaRPr/>
                    </a:p>
                  </a:txBody>
                  <a:tcPr marL="68575" marR="68575" marT="0" marB="0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For high-impact urban climate modeling contributions and leadership in advancing science, applications, and community engagement.</a:t>
                      </a:r>
                      <a:endParaRPr/>
                    </a:p>
                  </a:txBody>
                  <a:tcPr marL="68575" marR="68575" marT="0" marB="0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Board on Urban Environment</a:t>
                      </a:r>
                      <a:endParaRPr/>
                    </a:p>
                  </a:txBody>
                  <a:tcPr marL="68575" marR="68575" marT="0" marB="0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06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1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Dr. Jacob Carlin</a:t>
                      </a:r>
                      <a:endParaRPr/>
                    </a:p>
                  </a:txBody>
                  <a:tcPr marL="68575" marR="68575" marT="0" marB="0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For outstanding early-career achievements in radar meteorology that have advanced the scientific community’s understanding of weather radar polarimetry, microphysics, and data assimilation.</a:t>
                      </a:r>
                      <a:endParaRPr/>
                    </a:p>
                  </a:txBody>
                  <a:tcPr marL="68575" marR="68575" marT="0" marB="0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Committee on Radar Meteorology</a:t>
                      </a:r>
                      <a:endParaRPr/>
                    </a:p>
                  </a:txBody>
                  <a:tcPr marL="68575" marR="68575" marT="0" marB="0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89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1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Shiv Priyam Raghuraman</a:t>
                      </a:r>
                      <a:endParaRPr/>
                    </a:p>
                  </a:txBody>
                  <a:tcPr marL="68575" marR="68575" marT="0" marB="0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For advances in understanding of Earth’s radiative forcings, feedbacks, and spectral signatures.</a:t>
                      </a:r>
                      <a:endParaRPr/>
                    </a:p>
                  </a:txBody>
                  <a:tcPr marL="68575" marR="68575" marT="0" marB="0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Committee on Atmospheric Radiation</a:t>
                      </a:r>
                      <a:endParaRPr/>
                    </a:p>
                  </a:txBody>
                  <a:tcPr marL="68575" marR="68575" marT="0" marB="0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4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1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Alicia Bentley</a:t>
                      </a:r>
                      <a:endParaRPr/>
                    </a:p>
                  </a:txBody>
                  <a:tcPr marL="68575" marR="68575" marT="0" marB="0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For contributions to the National Weather Service's operational model verification system and forecast evaluations.</a:t>
                      </a:r>
                      <a:endParaRPr/>
                    </a:p>
                  </a:txBody>
                  <a:tcPr marL="68575" marR="68575" marT="0" marB="0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Committee on Probability and Statistics </a:t>
                      </a:r>
                      <a:endParaRPr/>
                    </a:p>
                  </a:txBody>
                  <a:tcPr marL="68575" marR="68575" marT="0" marB="0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4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1" i="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TBA</a:t>
                      </a:r>
                      <a:endParaRPr/>
                    </a:p>
                  </a:txBody>
                  <a:tcPr marL="68575" marR="68575" marT="0" marB="0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0" i="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To be announced at a later specialty meeting.</a:t>
                      </a:r>
                      <a:endParaRPr/>
                    </a:p>
                  </a:txBody>
                  <a:tcPr marL="68575" marR="68575" marT="0" marB="0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0" i="0" u="none" strike="noStrike" cap="none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Committee on Severe Local Storms</a:t>
                      </a:r>
                      <a:endParaRPr/>
                    </a:p>
                  </a:txBody>
                  <a:tcPr marL="68575" marR="68575" marT="0" marB="0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/>
              <a:t>How to be a Board or Committee Chair / Vice-Chair</a:t>
            </a:r>
            <a:endParaRPr/>
          </a:p>
        </p:txBody>
      </p:sp>
      <p:sp>
        <p:nvSpPr>
          <p:cNvPr id="161" name="Google Shape;161;p14"/>
          <p:cNvSpPr txBox="1">
            <a:spLocks noGrp="1"/>
          </p:cNvSpPr>
          <p:nvPr>
            <p:ph type="body" idx="1"/>
          </p:nvPr>
        </p:nvSpPr>
        <p:spPr>
          <a:xfrm>
            <a:off x="311700" y="1062954"/>
            <a:ext cx="8520600" cy="3715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82"/>
              <a:buNone/>
            </a:pPr>
            <a:r>
              <a:rPr lang="en-US" sz="1600">
                <a:latin typeface="Helvetica Neue"/>
                <a:ea typeface="Helvetica Neue"/>
                <a:cs typeface="Helvetica Neue"/>
                <a:sym typeface="Helvetica Neue"/>
              </a:rPr>
              <a:t>Just about all you need is here:</a:t>
            </a:r>
            <a:endParaRPr sz="16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82"/>
              <a:buNone/>
            </a:pPr>
            <a:r>
              <a:rPr lang="en-US" sz="1600" u="sng">
                <a:solidFill>
                  <a:schemeClr val="accent5"/>
                </a:solidFill>
                <a:latin typeface="Helvetica Neue"/>
                <a:ea typeface="Helvetica Neue"/>
                <a:cs typeface="Helvetica Neue"/>
                <a:sym typeface="Helvetica Neue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https://www.ametsoc.org/index.cfm/stac/chair-member-information/</a:t>
            </a:r>
            <a:r>
              <a:rPr lang="en-US" sz="160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16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941"/>
              <a:buNone/>
            </a:pPr>
            <a:endParaRPr sz="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82"/>
              <a:buNone/>
            </a:pPr>
            <a:r>
              <a:rPr lang="en-US" sz="1600">
                <a:latin typeface="Helvetica Neue"/>
                <a:ea typeface="Helvetica Neue"/>
                <a:cs typeface="Helvetica Neue"/>
                <a:sym typeface="Helvetica Neue"/>
              </a:rPr>
              <a:t>And in the Best Practices document:</a:t>
            </a:r>
            <a:endParaRPr sz="16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82"/>
              <a:buNone/>
            </a:pPr>
            <a:r>
              <a:rPr lang="en-US" sz="1600" u="sng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4"/>
              </a:rPr>
              <a:t>https://www.ametsoc.org/index.cfm/stac/chair-member-information/stac-board-committee-best-practices1/</a:t>
            </a:r>
            <a:r>
              <a:rPr lang="en-US" sz="160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16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941"/>
              <a:buNone/>
            </a:pPr>
            <a:endParaRPr sz="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82"/>
              <a:buNone/>
            </a:pPr>
            <a:r>
              <a:rPr lang="en-US" sz="1600">
                <a:latin typeface="Helvetica Neue"/>
                <a:ea typeface="Helvetica Neue"/>
                <a:cs typeface="Helvetica Neue"/>
                <a:sym typeface="Helvetica Neue"/>
              </a:rPr>
              <a:t>For most Boards and Committees, a Chair’s major tasks are to lead the following: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2857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47"/>
              <a:buFont typeface="Arial"/>
              <a:buChar char="•"/>
            </a:pPr>
            <a:r>
              <a:rPr lang="en-US" sz="1400">
                <a:latin typeface="Helvetica Neue"/>
                <a:ea typeface="Helvetica Neue"/>
                <a:cs typeface="Helvetica Neue"/>
                <a:sym typeface="Helvetica Neue"/>
              </a:rPr>
              <a:t>Completing conference reports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2857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47"/>
              <a:buFont typeface="Arial"/>
              <a:buChar char="•"/>
            </a:pPr>
            <a:r>
              <a:rPr lang="en-US" sz="1400">
                <a:latin typeface="Helvetica Neue"/>
                <a:ea typeface="Helvetica Neue"/>
                <a:cs typeface="Helvetica Neue"/>
                <a:sym typeface="Helvetica Neue"/>
              </a:rPr>
              <a:t>Maintain membership rosters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2857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47"/>
              <a:buFont typeface="Arial"/>
              <a:buChar char="•"/>
            </a:pPr>
            <a:r>
              <a:rPr lang="en-US" sz="1400">
                <a:latin typeface="Helvetica Neue"/>
                <a:ea typeface="Helvetica Neue"/>
                <a:cs typeface="Helvetica Neue"/>
                <a:sym typeface="Helvetica Neue"/>
              </a:rPr>
              <a:t>Organize STAC Award nominations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2857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47"/>
              <a:buFont typeface="Arial"/>
              <a:buChar char="•"/>
            </a:pPr>
            <a:r>
              <a:rPr lang="en-US" sz="1400">
                <a:latin typeface="Helvetica Neue"/>
                <a:ea typeface="Helvetica Neue"/>
                <a:cs typeface="Helvetica Neue"/>
                <a:sym typeface="Helvetica Neue"/>
              </a:rPr>
              <a:t>Maintaining the Board/Committee website</a:t>
            </a:r>
            <a:endParaRPr/>
          </a:p>
          <a:p>
            <a:pPr marL="457200" lvl="0" indent="-2857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47"/>
              <a:buFont typeface="Arial"/>
              <a:buChar char="•"/>
            </a:pPr>
            <a:r>
              <a:rPr lang="en-US" sz="1400">
                <a:latin typeface="Helvetica Neue"/>
                <a:ea typeface="Helvetica Neue"/>
                <a:cs typeface="Helvetica Neue"/>
                <a:sym typeface="Helvetica Neue"/>
              </a:rPr>
              <a:t>Engaging in annual/strategic planning</a:t>
            </a:r>
            <a:endParaRPr sz="14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14"/>
          <p:cNvSpPr txBox="1"/>
          <p:nvPr/>
        </p:nvSpPr>
        <p:spPr>
          <a:xfrm>
            <a:off x="413468" y="4110023"/>
            <a:ext cx="24878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/>
              <a:t>Board/Committee Membership</a:t>
            </a:r>
            <a:endParaRPr/>
          </a:p>
        </p:txBody>
      </p:sp>
      <p:sp>
        <p:nvSpPr>
          <p:cNvPr id="168" name="Google Shape;168;p18"/>
          <p:cNvSpPr txBox="1">
            <a:spLocks noGrp="1"/>
          </p:cNvSpPr>
          <p:nvPr>
            <p:ph type="body" idx="1"/>
          </p:nvPr>
        </p:nvSpPr>
        <p:spPr>
          <a:xfrm>
            <a:off x="311700" y="1017724"/>
            <a:ext cx="7185169" cy="3917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>
                <a:latin typeface="Helvetica Neue"/>
                <a:ea typeface="Helvetica Neue"/>
                <a:cs typeface="Helvetica Neue"/>
                <a:sym typeface="Helvetica Neue"/>
              </a:rPr>
              <a:t>No matter the method by which you select members (your own or the AMS Volunteer Portal), </a:t>
            </a:r>
            <a:r>
              <a:rPr lang="en-US" b="1" i="1">
                <a:latin typeface="Helvetica Neue"/>
                <a:ea typeface="Helvetica Neue"/>
                <a:cs typeface="Helvetica Neue"/>
                <a:sym typeface="Helvetica Neue"/>
              </a:rPr>
              <a:t>all</a:t>
            </a:r>
            <a:r>
              <a:rPr lang="en-US" b="1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>
                <a:latin typeface="Helvetica Neue"/>
                <a:ea typeface="Helvetica Neue"/>
                <a:cs typeface="Helvetica Neue"/>
                <a:sym typeface="Helvetica Neue"/>
              </a:rPr>
              <a:t>membership changes go through your Commissioner contact.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>
                <a:latin typeface="Helvetica Neue"/>
                <a:ea typeface="Helvetica Neue"/>
                <a:cs typeface="Helvetica Neue"/>
                <a:sym typeface="Helvetica Neue"/>
              </a:rPr>
              <a:t>There are no deadlines for changes; contact us anytime.</a:t>
            </a: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>
                <a:latin typeface="Helvetica Neue"/>
                <a:ea typeface="Helvetica Neue"/>
                <a:cs typeface="Helvetica Neue"/>
                <a:sym typeface="Helvetica Neue"/>
              </a:rPr>
              <a:t>Link to STAC Chair/Vice Chair Membership</a:t>
            </a:r>
            <a:br>
              <a:rPr lang="en-US"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-US">
                <a:latin typeface="Helvetica Neue"/>
                <a:ea typeface="Helvetica Neue"/>
                <a:cs typeface="Helvetica Neue"/>
                <a:sym typeface="Helvetica Neue"/>
              </a:rPr>
              <a:t>Information page: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914400" lvl="1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9" name="Google Shape;169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30277" y="2957280"/>
            <a:ext cx="1392227" cy="13922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/>
              <a:t>Board/Committee Membership</a:t>
            </a:r>
            <a:endParaRPr/>
          </a:p>
        </p:txBody>
      </p:sp>
      <p:sp>
        <p:nvSpPr>
          <p:cNvPr id="175" name="Google Shape;175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>
                <a:latin typeface="Helvetica Neue"/>
                <a:ea typeface="Helvetica Neue"/>
                <a:cs typeface="Helvetica Neue"/>
                <a:sym typeface="Helvetica Neue"/>
              </a:rPr>
              <a:t>Membership Renewals and Changes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1600">
                <a:latin typeface="Helvetica Neue"/>
                <a:ea typeface="Helvetica Neue"/>
                <a:cs typeface="Helvetica Neue"/>
                <a:sym typeface="Helvetica Neue"/>
              </a:rPr>
              <a:t>Members can be renewed for a second term by informing your Commissioner contact; no nomination forms are necessary.</a:t>
            </a:r>
            <a:r>
              <a:rPr lang="en-US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1600">
                <a:latin typeface="Helvetica Neue"/>
                <a:ea typeface="Helvetica Neue"/>
                <a:cs typeface="Helvetica Neue"/>
                <a:sym typeface="Helvetica Neue"/>
              </a:rPr>
              <a:t>Members who are moving into Chair or Vice Chair roles also do not require nomination forms for these changes.</a:t>
            </a:r>
            <a:endParaRPr/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1600">
                <a:latin typeface="Helvetica Neue"/>
                <a:ea typeface="Helvetica Neue"/>
                <a:cs typeface="Helvetica Neue"/>
                <a:sym typeface="Helvetica Neue"/>
              </a:rPr>
              <a:t>Members who are not renewed will automatically be removed from the Board or Committee at the end of their term.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1600">
                <a:latin typeface="Helvetica Neue"/>
                <a:ea typeface="Helvetica Neue"/>
                <a:cs typeface="Helvetica Neue"/>
                <a:sym typeface="Helvetica Neue"/>
              </a:rPr>
              <a:t>Members can request to rotate off early if needed upon e-mail notification from the Board/Committee Chair (or designee) to your Commissioner contact.</a:t>
            </a:r>
            <a:endParaRPr/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0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13970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latin typeface="Helvetica Neue"/>
                <a:ea typeface="Helvetica Neue"/>
                <a:cs typeface="Helvetica Neue"/>
                <a:sym typeface="Helvetica Neue"/>
              </a:rPr>
              <a:t>Stay tuned for more discussion on membership practices later in this meeting…</a:t>
            </a:r>
            <a:endParaRPr/>
          </a:p>
        </p:txBody>
      </p:sp>
      <p:pic>
        <p:nvPicPr>
          <p:cNvPr id="176" name="Google Shape;176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39826" y="35261"/>
            <a:ext cx="1392227" cy="13922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/>
              <a:t>Announcements</a:t>
            </a:r>
            <a:br>
              <a:rPr lang="en-US"/>
            </a:br>
            <a:endParaRPr/>
          </a:p>
        </p:txBody>
      </p:sp>
      <p:sp>
        <p:nvSpPr>
          <p:cNvPr id="182" name="Google Shape;182;p3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6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b="1">
                <a:latin typeface="Helvetica Neue"/>
                <a:ea typeface="Helvetica Neue"/>
                <a:cs typeface="Helvetica Neue"/>
                <a:sym typeface="Helvetica Neue"/>
              </a:rPr>
              <a:t>Terms of Reference </a:t>
            </a:r>
            <a:r>
              <a:rPr lang="en-US">
                <a:latin typeface="Helvetica Neue"/>
                <a:ea typeface="Helvetica Neue"/>
                <a:cs typeface="Helvetica Neue"/>
                <a:sym typeface="Helvetica Neue"/>
              </a:rPr>
              <a:t>– please review (and update) your Terms of Reference and ensure they are available on your B/C’s website.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b="1">
                <a:latin typeface="Helvetica Neue"/>
                <a:ea typeface="Helvetica Neue"/>
                <a:cs typeface="Helvetica Neue"/>
                <a:sym typeface="Helvetica Neue"/>
              </a:rPr>
              <a:t>Websites</a:t>
            </a:r>
            <a:r>
              <a:rPr lang="en-US">
                <a:latin typeface="Helvetica Neue"/>
                <a:ea typeface="Helvetica Neue"/>
                <a:cs typeface="Helvetica Neue"/>
                <a:sym typeface="Helvetica Neue"/>
              </a:rPr>
              <a:t> – we’re still not aware of a formal timeline for restoring B/C direct website editing access. For now, please continue to email Peter Killelea with requested updates.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b="1">
                <a:latin typeface="Helvetica Neue"/>
                <a:ea typeface="Helvetica Neue"/>
                <a:cs typeface="Helvetica Neue"/>
                <a:sym typeface="Helvetica Neue"/>
              </a:rPr>
              <a:t>Student Members</a:t>
            </a:r>
            <a:r>
              <a:rPr lang="en-US">
                <a:latin typeface="Helvetica Neue"/>
                <a:ea typeface="Helvetica Neue"/>
                <a:cs typeface="Helvetica Neue"/>
                <a:sym typeface="Helvetica Neue"/>
              </a:rPr>
              <a:t> – AMS requires all B/Cs to have at least one student member (pg. 5, STAC Best Practices). If you do not currently have a student member, please begin to recruit one and reach out for help if/as needed!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914400" lvl="1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/>
              <a:t>Discussion Topics</a:t>
            </a:r>
            <a:endParaRPr/>
          </a:p>
        </p:txBody>
      </p:sp>
      <p:sp>
        <p:nvSpPr>
          <p:cNvPr id="188" name="Google Shape;188;p16"/>
          <p:cNvSpPr txBox="1">
            <a:spLocks noGrp="1"/>
          </p:cNvSpPr>
          <p:nvPr>
            <p:ph type="body" idx="1"/>
          </p:nvPr>
        </p:nvSpPr>
        <p:spPr>
          <a:xfrm>
            <a:off x="458700" y="1168150"/>
            <a:ext cx="8373600" cy="22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>
                <a:latin typeface="Helvetica Neue"/>
                <a:ea typeface="Helvetica Neue"/>
                <a:cs typeface="Helvetica Neue"/>
                <a:sym typeface="Helvetica Neue"/>
              </a:rPr>
              <a:t>Working lunch: Engagement amidst uncertain times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 sz="6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>
                <a:latin typeface="Helvetica Neue"/>
                <a:ea typeface="Helvetica Neue"/>
                <a:cs typeface="Helvetica Neue"/>
                <a:sym typeface="Helvetica Neue"/>
              </a:rPr>
              <a:t>The future of specialty meetings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 sz="6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>
                <a:latin typeface="Helvetica Neue"/>
                <a:ea typeface="Helvetica Neue"/>
                <a:cs typeface="Helvetica Neue"/>
                <a:sym typeface="Helvetica Neue"/>
              </a:rPr>
              <a:t>Conference, symposium, and workshop sponsorship and finances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 sz="6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>
                <a:latin typeface="Helvetica Neue"/>
                <a:ea typeface="Helvetica Neue"/>
                <a:cs typeface="Helvetica Neue"/>
                <a:sym typeface="Helvetica Neue"/>
              </a:rPr>
              <a:t>B/C membership and leadership practices (time permitting)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3"/>
          <p:cNvSpPr txBox="1">
            <a:spLocks noGrp="1"/>
          </p:cNvSpPr>
          <p:nvPr>
            <p:ph type="title"/>
          </p:nvPr>
        </p:nvSpPr>
        <p:spPr>
          <a:xfrm>
            <a:off x="311700" y="323101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/>
              <a:t>Group Photo</a:t>
            </a:r>
            <a:endParaRPr/>
          </a:p>
        </p:txBody>
      </p:sp>
      <p:sp>
        <p:nvSpPr>
          <p:cNvPr id="194" name="Google Shape;194;p33"/>
          <p:cNvSpPr txBox="1">
            <a:spLocks noGrp="1"/>
          </p:cNvSpPr>
          <p:nvPr>
            <p:ph type="body" idx="1"/>
          </p:nvPr>
        </p:nvSpPr>
        <p:spPr>
          <a:xfrm>
            <a:off x="311700" y="4553401"/>
            <a:ext cx="8520600" cy="8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rPr lang="en-US">
                <a:latin typeface="Helvetica Neue"/>
                <a:ea typeface="Helvetica Neue"/>
                <a:cs typeface="Helvetica Neue"/>
                <a:sym typeface="Helvetica Neue"/>
              </a:rPr>
              <a:t>January 2025, New Orleans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5" name="Google Shape;195;p33" descr="A group of people standing in a room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38400" y="1124401"/>
            <a:ext cx="4267200" cy="320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7"/>
          <p:cNvSpPr txBox="1">
            <a:spLocks noGrp="1"/>
          </p:cNvSpPr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/>
              <a:t>Working Lunch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/>
              <a:t>Engagement Amidst Uncertain Times</a:t>
            </a:r>
            <a:endParaRPr/>
          </a:p>
        </p:txBody>
      </p:sp>
      <p:sp>
        <p:nvSpPr>
          <p:cNvPr id="206" name="Google Shape;206;p5"/>
          <p:cNvSpPr txBox="1">
            <a:spLocks noGrp="1"/>
          </p:cNvSpPr>
          <p:nvPr>
            <p:ph type="body" idx="1"/>
          </p:nvPr>
        </p:nvSpPr>
        <p:spPr>
          <a:xfrm>
            <a:off x="458700" y="1168149"/>
            <a:ext cx="8373600" cy="3076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>
                <a:latin typeface="Helvetica Neue"/>
                <a:ea typeface="Helvetica Neue"/>
                <a:cs typeface="Helvetica Neue"/>
                <a:sym typeface="Helvetica Neue"/>
              </a:rPr>
              <a:t>2025 was a rough year for the community in many respects.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>
                <a:latin typeface="Helvetica Neue"/>
                <a:ea typeface="Helvetica Neue"/>
                <a:cs typeface="Helvetica Neue"/>
                <a:sym typeface="Helvetica Neue"/>
              </a:rPr>
              <a:t>While Board and Committee membership is up by ~5% going into 2026, we recognize this does not necessarily translate into increased capacity/bandwidth.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>
                <a:latin typeface="Helvetica Neue"/>
                <a:ea typeface="Helvetica Neue"/>
                <a:cs typeface="Helvetica Neue"/>
                <a:sym typeface="Helvetica Neue"/>
              </a:rPr>
              <a:t>How did your Board or Committee navigate 2025, what do you feel equipped to handle in 2026, and how can the Commissioners and other Chairs/Vice Chairs help?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57"/>
          <p:cNvSpPr txBox="1">
            <a:spLocks noGrp="1"/>
          </p:cNvSpPr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The Future of Specialty Meetings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59"/>
          <p:cNvSpPr txBox="1">
            <a:spLocks noGrp="1"/>
          </p:cNvSpPr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Conference, Symposium, and Workshop Sponsorship and Finances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61"/>
          <p:cNvSpPr txBox="1">
            <a:spLocks noGrp="1"/>
          </p:cNvSpPr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Board and Committee Membership and Leadership Practices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6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/>
              <a:t>Membership and Leadership Practices</a:t>
            </a:r>
            <a:endParaRPr/>
          </a:p>
        </p:txBody>
      </p:sp>
      <p:sp>
        <p:nvSpPr>
          <p:cNvPr id="227" name="Google Shape;227;p6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1600">
                <a:latin typeface="Helvetica Neue"/>
                <a:ea typeface="Helvetica Neue"/>
                <a:cs typeface="Helvetica Neue"/>
                <a:sym typeface="Helvetica Neue"/>
              </a:rPr>
              <a:t>Does your Board or Committee have a practice of Vice Chairs becoming the next Chair? How is this working? If not, what practice does your Board or Committee use?</a:t>
            </a: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endParaRPr sz="16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1600">
                <a:latin typeface="Helvetica Neue"/>
                <a:ea typeface="Helvetica Neue"/>
                <a:cs typeface="Helvetica Neue"/>
                <a:sym typeface="Helvetica Neue"/>
              </a:rPr>
              <a:t>What is your Board or Committee’s default tenure for new Chairs/Vice Chairs?</a:t>
            </a:r>
            <a:endParaRPr sz="16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endParaRPr sz="16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1600">
                <a:latin typeface="Helvetica Neue"/>
                <a:ea typeface="Helvetica Neue"/>
                <a:cs typeface="Helvetica Neue"/>
                <a:sym typeface="Helvetica Neue"/>
              </a:rPr>
              <a:t>For those leveraging the AMS Volunteer Portal to recruit new members, are you finding it helpful and easy to work with? What suggestions do you have for process-related improvements?</a:t>
            </a: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</a:pPr>
            <a:endParaRPr sz="16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1600">
                <a:latin typeface="Helvetica Neue"/>
                <a:ea typeface="Helvetica Neue"/>
                <a:cs typeface="Helvetica Neue"/>
                <a:sym typeface="Helvetica Neue"/>
              </a:rPr>
              <a:t>For those not leveraging the AMS Volunteer Portal to recruit new members, what method(s) are you using? What do you find works well or not well?</a:t>
            </a:r>
            <a:endParaRPr sz="16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/>
              <a:t>Open Discussion</a:t>
            </a:r>
            <a:endParaRPr/>
          </a:p>
        </p:txBody>
      </p:sp>
      <p:sp>
        <p:nvSpPr>
          <p:cNvPr id="233" name="Google Shape;233;p3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pearmint">
  <a:themeElements>
    <a:clrScheme name="Spearmint">
      <a:dk1>
        <a:srgbClr val="202729"/>
      </a:dk1>
      <a:lt1>
        <a:srgbClr val="FFFFFF"/>
      </a:lt1>
      <a:dk2>
        <a:srgbClr val="4BA173"/>
      </a:dk2>
      <a:lt2>
        <a:srgbClr val="63D297"/>
      </a:lt2>
      <a:accent1>
        <a:srgbClr val="353744"/>
      </a:accent1>
      <a:accent2>
        <a:srgbClr val="424242"/>
      </a:accent2>
      <a:accent3>
        <a:srgbClr val="616161"/>
      </a:accent3>
      <a:accent4>
        <a:srgbClr val="999999"/>
      </a:accent4>
      <a:accent5>
        <a:srgbClr val="FF5252"/>
      </a:accent5>
      <a:accent6>
        <a:srgbClr val="FFF176"/>
      </a:accent6>
      <a:hlink>
        <a:srgbClr val="FF5252"/>
      </a:hlink>
      <a:folHlink>
        <a:srgbClr val="FF52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2136</Words>
  <Application>Microsoft Macintosh PowerPoint</Application>
  <PresentationFormat>On-screen Show (16:9)</PresentationFormat>
  <Paragraphs>255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Helvetica Neue</vt:lpstr>
      <vt:lpstr>Arial</vt:lpstr>
      <vt:lpstr>Calibri</vt:lpstr>
      <vt:lpstr>Proxima Nova</vt:lpstr>
      <vt:lpstr>Spearmint</vt:lpstr>
      <vt:lpstr>AMS STAC Chairs Annual Meeting 2026</vt:lpstr>
      <vt:lpstr>Agenda</vt:lpstr>
      <vt:lpstr>What is STAC</vt:lpstr>
      <vt:lpstr>Who is STAC?</vt:lpstr>
      <vt:lpstr>Where is STAC?</vt:lpstr>
      <vt:lpstr>Leadership and Transitions</vt:lpstr>
      <vt:lpstr>Clark Evans, contact for: clark.evans@noaa.gov</vt:lpstr>
      <vt:lpstr>Kristie Franz, contact for:  kfranz@iastate.edu </vt:lpstr>
      <vt:lpstr>Stephen Bieda, contact for: stephen.bieda@noaa.gov </vt:lpstr>
      <vt:lpstr>How we communicate to you</vt:lpstr>
      <vt:lpstr>How you communicate to us</vt:lpstr>
      <vt:lpstr>Thank You to our Departing Chairs!</vt:lpstr>
      <vt:lpstr>Welcome to our Incoming Chairs!</vt:lpstr>
      <vt:lpstr>Congratulations to the 2026 STAC Distinguished Scientific/Technological Accomplishment Awardees! </vt:lpstr>
      <vt:lpstr>Congratulations to the 2026 STAC Outstanding Service Awardees!  </vt:lpstr>
      <vt:lpstr>Congratulations to the 2026 STAC Outstanding Early Career Awardees!  </vt:lpstr>
      <vt:lpstr>How to be a Board or Committee Chair / Vice-Chair</vt:lpstr>
      <vt:lpstr>Board/Committee Membership</vt:lpstr>
      <vt:lpstr>Board/Committee Membership</vt:lpstr>
      <vt:lpstr>Announcements </vt:lpstr>
      <vt:lpstr>Discussion Topics</vt:lpstr>
      <vt:lpstr>Group Photo</vt:lpstr>
      <vt:lpstr>Working Lunch</vt:lpstr>
      <vt:lpstr>Engagement Amidst Uncertain Times</vt:lpstr>
      <vt:lpstr>The Future of Specialty Meetings</vt:lpstr>
      <vt:lpstr>Conference, Symposium, and Workshop Sponsorship and Finances</vt:lpstr>
      <vt:lpstr>Board and Committee Membership and Leadership Practices</vt:lpstr>
      <vt:lpstr>Membership and Leadership Practices</vt:lpstr>
      <vt:lpstr>Open Discussion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Franz, Kristie J [GE AT]</dc:creator>
  <cp:lastModifiedBy>Clark Evans</cp:lastModifiedBy>
  <cp:revision>4</cp:revision>
  <dcterms:modified xsi:type="dcterms:W3CDTF">2026-01-25T15:11:29Z</dcterms:modified>
</cp:coreProperties>
</file>