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mp4" ContentType="video/unknown"/>
  <Default Extension="rels" ContentType="application/vnd.openxmlformats-package.relationships+xml"/>
  <Default Extension="gif" ContentType="image/gif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18"/>
  </p:notesMasterIdLst>
  <p:sldIdLst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5CGwStr9lA4YjhP4WIbefQ==" hashData="zQi+7Eqexy5aVo+8jYbeuJ+dv8s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5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BB823-6403-EA43-AEF5-E13A4EE6B24E}" type="datetimeFigureOut">
              <a:rPr lang="en-US" smtClean="0"/>
              <a:t>12/1/14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7FA45-E85A-1046-9A4F-1960DC8FC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82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6A94D-C181-46BB-896C-A16F1B32B47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6A94D-C181-46BB-896C-A16F1B32B47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95330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6A94D-C181-46BB-896C-A16F1B32B47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5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5362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128" indent="-165128">
              <a:spcAft>
                <a:spcPts val="589"/>
              </a:spcAft>
            </a:pPr>
            <a:r>
              <a:rPr lang="en-US" sz="1800" dirty="0">
                <a:latin typeface="Calibri" pitchFamily="34" charset="0"/>
                <a:cs typeface="Arial" pitchFamily="34" charset="0"/>
              </a:rPr>
              <a:t>Lightning Jumps in Severe Storms</a:t>
            </a:r>
          </a:p>
          <a:p>
            <a:pPr marL="557697" lvl="1" indent="-165128">
              <a:spcAft>
                <a:spcPts val="589"/>
              </a:spcAft>
            </a:pPr>
            <a:r>
              <a:rPr lang="en-US" sz="1400" dirty="0">
                <a:latin typeface="Calibri" pitchFamily="34" charset="0"/>
                <a:cs typeface="Arial" pitchFamily="34" charset="0"/>
              </a:rPr>
              <a:t>Diagnosing convective storm structure and evolution</a:t>
            </a:r>
          </a:p>
          <a:p>
            <a:pPr marL="165128" indent="-165128">
              <a:spcAft>
                <a:spcPts val="589"/>
              </a:spcAft>
            </a:pPr>
            <a:r>
              <a:rPr lang="en-US" sz="1800" dirty="0">
                <a:latin typeface="Calibri" pitchFamily="34" charset="0"/>
                <a:cs typeface="Arial" pitchFamily="34" charset="0"/>
              </a:rPr>
              <a:t>Improving Satellite Precipitation Estimates</a:t>
            </a:r>
          </a:p>
          <a:p>
            <a:pPr marL="165128" indent="-165128">
              <a:spcAft>
                <a:spcPts val="589"/>
              </a:spcAft>
            </a:pPr>
            <a:r>
              <a:rPr lang="en-US" sz="1800" dirty="0">
                <a:latin typeface="Calibri" pitchFamily="34" charset="0"/>
                <a:cs typeface="Arial" pitchFamily="34" charset="0"/>
              </a:rPr>
              <a:t>Lightning Data Assimilation (Modeling Efforts)</a:t>
            </a:r>
          </a:p>
          <a:p>
            <a:pPr marL="165128" indent="-165128">
              <a:spcAft>
                <a:spcPts val="589"/>
              </a:spcAft>
            </a:pPr>
            <a:r>
              <a:rPr lang="en-US" sz="1800" dirty="0">
                <a:latin typeface="Calibri" pitchFamily="34" charset="0"/>
                <a:cs typeface="Arial" pitchFamily="34" charset="0"/>
              </a:rPr>
              <a:t>Improving Tropical Cyclone Intensity Forecasts</a:t>
            </a:r>
          </a:p>
          <a:p>
            <a:pPr marL="557697" lvl="1" indent="-165128">
              <a:spcAft>
                <a:spcPts val="589"/>
              </a:spcAft>
            </a:pPr>
            <a:r>
              <a:rPr lang="en-US" sz="1400" dirty="0">
                <a:latin typeface="Calibri" pitchFamily="34" charset="0"/>
                <a:cs typeface="Arial" pitchFamily="34" charset="0"/>
              </a:rPr>
              <a:t>Ratio of Inner core versus rain band lightning</a:t>
            </a:r>
          </a:p>
          <a:p>
            <a:pPr marL="165128" indent="-165128">
              <a:spcAft>
                <a:spcPts val="589"/>
              </a:spcAft>
            </a:pPr>
            <a:r>
              <a:rPr lang="en-US" sz="1800" dirty="0">
                <a:latin typeface="Calibri" pitchFamily="34" charset="0"/>
                <a:cs typeface="Arial" pitchFamily="34" charset="0"/>
              </a:rPr>
              <a:t>Lightning Product Evaluation at OPC</a:t>
            </a:r>
          </a:p>
          <a:p>
            <a:pPr marL="557697" lvl="1" indent="-165128">
              <a:spcAft>
                <a:spcPts val="589"/>
              </a:spcAft>
            </a:pPr>
            <a:r>
              <a:rPr lang="en-US" sz="1400" dirty="0">
                <a:latin typeface="Calibri" pitchFamily="34" charset="0"/>
                <a:cs typeface="Arial" pitchFamily="34" charset="0"/>
              </a:rPr>
              <a:t>Aviation and marine convective weather hazards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6A94D-C181-46BB-896C-A16F1B32B47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6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3971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6A94D-C181-46BB-896C-A16F1B32B47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2225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6A94D-C181-46BB-896C-A16F1B32B475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9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3971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82" name="Picture 2" descr="kansikuva 200 opti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1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483" name="Picture 3" descr="VAISALA_Logo_Negative cop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425" y="4829175"/>
            <a:ext cx="1092200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487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11188" y="1089025"/>
            <a:ext cx="7831137" cy="2249488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b"/>
          <a:lstStyle>
            <a:lvl1pPr>
              <a:tabLst>
                <a:tab pos="673100" algn="l"/>
              </a:tabLst>
              <a:defRPr sz="4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fi-FI" altLang="en-US" noProof="0" smtClean="0"/>
          </a:p>
        </p:txBody>
      </p:sp>
      <p:sp>
        <p:nvSpPr>
          <p:cNvPr id="788488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11188" y="3429000"/>
            <a:ext cx="7831137" cy="8096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>
            <a:lvl1pPr marL="0" indent="0">
              <a:lnSpc>
                <a:spcPct val="95000"/>
              </a:lnSpc>
              <a:spcBef>
                <a:spcPct val="0"/>
              </a:spcBef>
              <a:buFont typeface="Wingdings" pitchFamily="2" charset="2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fi-FI" altLang="en-US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83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6531095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0700" y="1711325"/>
            <a:ext cx="3973513" cy="4232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711325"/>
            <a:ext cx="3975100" cy="4232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37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542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31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0631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1862882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9001360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76727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43725" y="277813"/>
            <a:ext cx="2200275" cy="5665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8138" y="277813"/>
            <a:ext cx="6453187" cy="5665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0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3142" y="4648200"/>
            <a:ext cx="6400800" cy="106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2642" y="685800"/>
            <a:ext cx="6781800" cy="1828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29F38-5EC6-D140-80EF-CFE0A6945C10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>
                <a:defRPr/>
              </a:pPr>
              <a:t>12/1/14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F5610-794B-43F9-A0D9-AF1E5933AB5B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4b566dac80219blue-earth-wallpaper.jpg"/>
          <p:cNvPicPr>
            <a:picLocks noChangeAspect="1"/>
          </p:cNvPicPr>
          <p:nvPr userDrawn="1"/>
        </p:nvPicPr>
        <p:blipFill>
          <a:blip r:embed="rId2" cstate="print"/>
          <a:srcRect l="10479" t="408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0" y="1"/>
            <a:ext cx="9144000" cy="6858000"/>
          </a:xfrm>
          <a:prstGeom prst="rect">
            <a:avLst/>
          </a:prstGeom>
          <a:solidFill>
            <a:schemeClr val="bg1">
              <a:lumMod val="95000"/>
              <a:lumOff val="5000"/>
              <a:alpha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0" y="110040"/>
            <a:ext cx="70866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6192"/>
            <a:ext cx="8229600" cy="4449763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4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F5EF8-31B4-4F78-B46E-860652303D3D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8B839-8756-C94C-A47D-583F8BA95CCB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>
                <a:defRPr/>
              </a:pPr>
              <a:t>12/1/14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BB978-F783-4560-B5F8-459943D30458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A9001-4838-5A4A-AF6B-307A42C382F7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>
                <a:defRPr/>
              </a:pPr>
              <a:t>12/1/14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EE794-286C-43E6-A7E2-0D551E93D8D3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26652-F626-454A-851B-0656F6A0F770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>
                <a:defRPr/>
              </a:pPr>
              <a:t>12/1/14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80D5D-487B-49EF-ADB5-2AA03D04BA24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BE1055-48A6-3246-B91B-18BA09128D84}" type="datetime1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>
                <a:defRPr/>
              </a:pPr>
              <a:t>12/1/14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AC741-1BF0-41AA-9B51-622F501F52CB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0" name="Picture 19" descr="GOES-R_logo_v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200" y="0"/>
            <a:ext cx="1143000" cy="762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7458" name="Picture 2" descr="PP_uusi_alapalkki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26163"/>
            <a:ext cx="9144000" cy="7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7459" name="Picture 3" descr="VAISALA_Logo_Negative copy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513" y="6405563"/>
            <a:ext cx="881062" cy="2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746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38138" y="277813"/>
            <a:ext cx="8805862" cy="129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7529A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0000" tIns="180000" rIns="180000" bIns="7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8746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0700" y="1711325"/>
            <a:ext cx="8101013" cy="423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37C03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87462" name="Text Box 6"/>
          <p:cNvSpPr txBox="1">
            <a:spLocks noChangeArrowheads="1"/>
          </p:cNvSpPr>
          <p:nvPr/>
        </p:nvSpPr>
        <p:spPr bwMode="auto">
          <a:xfrm>
            <a:off x="336550" y="6443663"/>
            <a:ext cx="328930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defTabSz="914400">
              <a:lnSpc>
                <a:spcPct val="130000"/>
              </a:lnSpc>
              <a:spcBef>
                <a:spcPct val="0"/>
              </a:spcBef>
            </a:pPr>
            <a:r>
              <a:rPr lang="en-US" altLang="en-US" sz="800" b="1">
                <a:solidFill>
                  <a:srgbClr val="FFFFFF"/>
                </a:solidFill>
                <a:latin typeface="Arial"/>
              </a:rPr>
              <a:t>Page </a:t>
            </a:r>
            <a:fld id="{D104A194-5614-4666-8F18-B61B51BEAB8F}" type="slidenum">
              <a:rPr lang="en-US" altLang="en-US" sz="800" b="1">
                <a:solidFill>
                  <a:srgbClr val="FFFFFF"/>
                </a:solidFill>
                <a:latin typeface="Arial"/>
              </a:rPr>
              <a:pPr defTabSz="914400">
                <a:lnSpc>
                  <a:spcPct val="130000"/>
                </a:lnSpc>
                <a:spcBef>
                  <a:spcPct val="0"/>
                </a:spcBef>
              </a:pPr>
              <a:t>‹#›</a:t>
            </a:fld>
            <a:r>
              <a:rPr lang="en-US" altLang="en-US" sz="800" b="1">
                <a:solidFill>
                  <a:srgbClr val="FFFFFF"/>
                </a:solidFill>
                <a:latin typeface="Arial"/>
              </a:rPr>
              <a:t> / date / name / Internal use / ©Vaisala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180975" indent="-18097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300">
          <a:solidFill>
            <a:srgbClr val="4C4C4C"/>
          </a:solidFill>
          <a:latin typeface="+mn-lt"/>
          <a:ea typeface="+mn-ea"/>
          <a:cs typeface="+mn-cs"/>
        </a:defRPr>
      </a:lvl1pPr>
      <a:lvl2pPr marL="625475" indent="-18097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rgbClr val="4C4C4C"/>
          </a:solidFill>
          <a:latin typeface="+mn-lt"/>
        </a:defRPr>
      </a:lvl2pPr>
      <a:lvl3pPr marL="1079500" indent="-18097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Times New Roman" pitchFamily="18" charset="0"/>
        <a:buChar char="–"/>
        <a:defRPr sz="2000">
          <a:solidFill>
            <a:srgbClr val="4C4C4C"/>
          </a:solidFill>
          <a:latin typeface="+mn-lt"/>
        </a:defRPr>
      </a:lvl3pPr>
      <a:lvl4pPr marL="1449388" indent="-1905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Times New Roman" pitchFamily="18" charset="0"/>
        <a:buChar char="–"/>
        <a:defRPr sz="1700">
          <a:solidFill>
            <a:srgbClr val="4C4C4C"/>
          </a:solidFill>
          <a:latin typeface="+mn-lt"/>
        </a:defRPr>
      </a:lvl4pPr>
      <a:lvl5pPr marL="1819275" indent="-1905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Times New Roman" pitchFamily="18" charset="0"/>
        <a:buChar char="–"/>
        <a:defRPr sz="1600">
          <a:solidFill>
            <a:srgbClr val="4C4C4C"/>
          </a:solidFill>
          <a:latin typeface="+mn-lt"/>
        </a:defRPr>
      </a:lvl5pPr>
      <a:lvl6pPr marL="2276475" indent="-1905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Times New Roman" pitchFamily="18" charset="0"/>
        <a:buChar char="–"/>
        <a:defRPr sz="1600">
          <a:solidFill>
            <a:srgbClr val="4C4C4C"/>
          </a:solidFill>
          <a:latin typeface="+mn-lt"/>
        </a:defRPr>
      </a:lvl6pPr>
      <a:lvl7pPr marL="2733675" indent="-1905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Times New Roman" pitchFamily="18" charset="0"/>
        <a:buChar char="–"/>
        <a:defRPr sz="1600">
          <a:solidFill>
            <a:srgbClr val="4C4C4C"/>
          </a:solidFill>
          <a:latin typeface="+mn-lt"/>
        </a:defRPr>
      </a:lvl7pPr>
      <a:lvl8pPr marL="3190875" indent="-1905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Times New Roman" pitchFamily="18" charset="0"/>
        <a:buChar char="–"/>
        <a:defRPr sz="1600">
          <a:solidFill>
            <a:srgbClr val="4C4C4C"/>
          </a:solidFill>
          <a:latin typeface="+mn-lt"/>
        </a:defRPr>
      </a:lvl8pPr>
      <a:lvl9pPr marL="3648075" indent="-1905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Times New Roman" pitchFamily="18" charset="0"/>
        <a:buChar char="–"/>
        <a:defRPr sz="1600">
          <a:solidFill>
            <a:srgbClr val="4C4C4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76400"/>
            <a:ext cx="8229600" cy="444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4400">
              <a:defRPr/>
            </a:pPr>
            <a:fld id="{141AB6D1-6459-4441-BBE4-74E809A15251}" type="datetime1">
              <a:rPr lang="en-US">
                <a:solidFill>
                  <a:prstClr val="white">
                    <a:tint val="75000"/>
                  </a:prstClr>
                </a:solidFill>
                <a:latin typeface="Calibri"/>
              </a:rPr>
              <a:pPr defTabSz="914400">
                <a:defRPr/>
              </a:pPr>
              <a:t>12/1/14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4400">
              <a:defRPr/>
            </a:pPr>
            <a:endParaRPr lang="en-US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</a:defRPr>
            </a:lvl1pPr>
          </a:lstStyle>
          <a:p>
            <a:pPr defTabSz="914400">
              <a:defRPr/>
            </a:pPr>
            <a:fld id="{AB7CDD12-FE8D-4106-B4D7-32F5C435D54A}" type="slidenum">
              <a:rPr lang="en-US">
                <a:solidFill>
                  <a:prstClr val="black"/>
                </a:solidFill>
                <a:latin typeface="Calibri"/>
              </a:rPr>
              <a:pPr defTabSz="914400">
                <a:defRPr/>
              </a:pPr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143000" y="274638"/>
            <a:ext cx="7086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jpg"/><Relationship Id="rId3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jpg"/><Relationship Id="rId6" Type="http://schemas.openxmlformats.org/officeDocument/2006/relationships/image" Target="../media/image14.tiff"/><Relationship Id="rId7" Type="http://schemas.openxmlformats.org/officeDocument/2006/relationships/image" Target="../media/image15.jpeg"/><Relationship Id="rId8" Type="http://schemas.openxmlformats.org/officeDocument/2006/relationships/image" Target="../media/image16.jpeg"/><Relationship Id="rId9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tiff"/><Relationship Id="rId6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6" Type="http://schemas.openxmlformats.org/officeDocument/2006/relationships/image" Target="../media/image28.gif"/><Relationship Id="rId7" Type="http://schemas.openxmlformats.org/officeDocument/2006/relationships/image" Target="../media/image29.gif"/><Relationship Id="rId8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tiff"/><Relationship Id="rId6" Type="http://schemas.openxmlformats.org/officeDocument/2006/relationships/image" Target="../media/image37.tiff"/><Relationship Id="rId7" Type="http://schemas.openxmlformats.org/officeDocument/2006/relationships/image" Target="../media/image38.tiff"/><Relationship Id="rId8" Type="http://schemas.openxmlformats.org/officeDocument/2006/relationships/image" Target="../media/image39.jpg"/><Relationship Id="rId9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3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image" Target="../media/image44.png"/><Relationship Id="rId5" Type="http://schemas.openxmlformats.org/officeDocument/2006/relationships/image" Target="../media/image45.jpe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4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0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3.gif"/><Relationship Id="rId3" Type="http://schemas.openxmlformats.org/officeDocument/2006/relationships/image" Target="../media/image54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5.jpeg"/><Relationship Id="rId3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4b566dac80219blue-earth-wallpaper.jpg"/>
          <p:cNvPicPr>
            <a:picLocks noChangeAspect="1"/>
          </p:cNvPicPr>
          <p:nvPr/>
        </p:nvPicPr>
        <p:blipFill>
          <a:blip r:embed="rId3" cstate="print"/>
          <a:srcRect l="10479" t="408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9497" y="2953859"/>
            <a:ext cx="7562326" cy="2915745"/>
          </a:xfrm>
          <a:effectLst>
            <a:outerShdw blurRad="50800" dist="38100" dir="2700000" sx="0" sy="0" algn="tl" rotWithShape="0">
              <a:schemeClr val="bg1">
                <a:alpha val="90000"/>
              </a:schemeClr>
            </a:outerShdw>
          </a:effectLst>
        </p:spPr>
        <p:txBody>
          <a:bodyPr rIns="365760" rtlCol="0">
            <a:no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Scott Rudlosky, Ph.D.</a:t>
            </a:r>
          </a:p>
          <a:p>
            <a:pPr algn="l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Adjunct Assistant Professor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 of Maryland College Park</a:t>
            </a:r>
          </a:p>
          <a:p>
            <a:pPr algn="l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Atmospheric and Oceanic Science</a:t>
            </a:r>
            <a:endParaRPr lang="en-US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AMS Capitol Hill Briefing on Lightning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November 2014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Washington, D.C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0" y="377687"/>
            <a:ext cx="9144000" cy="2365513"/>
          </a:xfrm>
        </p:spPr>
        <p:txBody>
          <a:bodyPr lIns="0" tIns="0" rIns="0" bIns="0"/>
          <a:lstStyle/>
          <a:p>
            <a:pPr eaLnBrk="1" hangingPunct="1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Lightning Observations and Applications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190" y="5580520"/>
            <a:ext cx="1176201" cy="12063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2920" y="5580520"/>
            <a:ext cx="2050812" cy="1206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 and Overview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072" y="1399630"/>
            <a:ext cx="4678664" cy="5379668"/>
          </a:xfrm>
          <a:noFill/>
        </p:spPr>
        <p:txBody>
          <a:bodyPr>
            <a:normAutofit/>
          </a:bodyPr>
          <a:lstStyle/>
          <a:p>
            <a:pPr marL="344488" indent="-344488">
              <a:spcAft>
                <a:spcPts val="600"/>
              </a:spcAft>
              <a:buClrTx/>
              <a:buFont typeface="+mj-lt"/>
              <a:buAutoNum type="arabicParenR"/>
              <a:tabLst>
                <a:tab pos="344488" algn="l"/>
              </a:tabLst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Lightning Observations </a:t>
            </a:r>
          </a:p>
          <a:p>
            <a:pPr marL="685800" lvl="1" indent="-228600">
              <a:spcAft>
                <a:spcPts val="600"/>
              </a:spcAft>
              <a:buClrTx/>
              <a:buFont typeface="Wingdings" pitchFamily="2" charset="2"/>
              <a:buChar char="§"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Multi-scale lightning observations</a:t>
            </a:r>
          </a:p>
          <a:p>
            <a:pPr marL="685800" lvl="1" indent="-228600">
              <a:spcAft>
                <a:spcPts val="600"/>
              </a:spcAft>
              <a:buClrTx/>
              <a:buFont typeface="Wingdings" pitchFamily="2" charset="2"/>
              <a:buChar char="§"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Ground-based network performance</a:t>
            </a:r>
          </a:p>
          <a:p>
            <a:pPr marL="685800" lvl="1" indent="-228600">
              <a:spcAft>
                <a:spcPts val="600"/>
              </a:spcAft>
              <a:buClrTx/>
              <a:buFont typeface="Wingdings" pitchFamily="2" charset="2"/>
              <a:buChar char="§"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GLM specifications and benefits</a:t>
            </a:r>
          </a:p>
          <a:p>
            <a:pPr marL="457200" lvl="1" indent="0">
              <a:spcAft>
                <a:spcPts val="600"/>
              </a:spcAft>
              <a:buClrTx/>
              <a:buNone/>
            </a:pPr>
            <a:endParaRPr lang="en-US" sz="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4488" indent="-344488">
              <a:spcAft>
                <a:spcPts val="600"/>
              </a:spcAft>
              <a:buClrTx/>
              <a:buFont typeface="+mj-lt"/>
              <a:buAutoNum type="arabicParenR"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Storm Warning Applications</a:t>
            </a:r>
          </a:p>
          <a:p>
            <a:pPr marL="690563" lvl="1" indent="-233363">
              <a:spcAft>
                <a:spcPts val="600"/>
              </a:spcAft>
              <a:buClrTx/>
              <a:buFont typeface="Wingdings" pitchFamily="2" charset="2"/>
              <a:buChar char="§"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Lightning jumps and severe weather</a:t>
            </a:r>
          </a:p>
          <a:p>
            <a:pPr marL="690563" lvl="1" indent="-233363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Improving precipitation estimates</a:t>
            </a:r>
          </a:p>
          <a:p>
            <a:pPr marL="690563" lvl="1" indent="-233363">
              <a:spcAft>
                <a:spcPts val="600"/>
              </a:spcAft>
              <a:buClrTx/>
              <a:buFont typeface="Wingdings" pitchFamily="2" charset="2"/>
              <a:buChar char="§"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assimilation (modeling efforts)</a:t>
            </a:r>
          </a:p>
          <a:p>
            <a:pPr marL="690563" lvl="1" indent="-233363">
              <a:spcAft>
                <a:spcPts val="600"/>
              </a:spcAft>
              <a:buClrTx/>
              <a:buFont typeface="Wingdings" pitchFamily="2" charset="2"/>
              <a:buChar char="§"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Improving hurricane 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ntensity </a:t>
            </a: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orecasts</a:t>
            </a:r>
          </a:p>
          <a:p>
            <a:pPr marL="690563" lvl="1" indent="-233363"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Ocean Prediction Center 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 </a:t>
            </a:r>
          </a:p>
          <a:p>
            <a:pPr marL="457200" lvl="1" indent="0">
              <a:spcAft>
                <a:spcPts val="600"/>
              </a:spcAft>
              <a:buClrTx/>
              <a:buNone/>
            </a:pPr>
            <a:endParaRPr lang="en-US" sz="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4488" indent="-344488">
              <a:spcAft>
                <a:spcPts val="600"/>
              </a:spcAft>
              <a:buClrTx/>
              <a:buFont typeface="+mj-lt"/>
              <a:buAutoNum type="arabicParenR"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Safety Applications</a:t>
            </a:r>
          </a:p>
          <a:p>
            <a:pPr marL="685800" lvl="1" indent="-228600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§"/>
            </a:pP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Washington D.C. Lightning Mapping Array (DCLMA) and Rocky Mountain National Park fatalities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952" y="1295400"/>
            <a:ext cx="4061848" cy="30463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952" y="4724400"/>
            <a:ext cx="4061848" cy="205489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985736" y="4312920"/>
            <a:ext cx="40384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EEECE1"/>
                </a:solidFill>
                <a:latin typeface="Calibri"/>
              </a:rPr>
              <a:t>The Many Types of Lightning</a:t>
            </a:r>
          </a:p>
        </p:txBody>
      </p:sp>
    </p:spTree>
    <p:extLst>
      <p:ext uri="{BB962C8B-B14F-4D97-AF65-F5344CB8AC3E}">
        <p14:creationId xmlns:p14="http://schemas.microsoft.com/office/powerpoint/2010/main" val="1239125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C:\Users\schultz\Pictures\vlcsnap-2012-04-24-14h31m58s23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4191000"/>
            <a:ext cx="2362200" cy="259842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Lightning Observation Networks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3" y="1112526"/>
            <a:ext cx="8229600" cy="4648200"/>
          </a:xfrm>
        </p:spPr>
        <p:txBody>
          <a:bodyPr/>
          <a:lstStyle/>
          <a:p>
            <a:pPr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en-US" sz="2000" b="1" dirty="0" smtClean="0"/>
              <a:t>“Regional” Networks</a:t>
            </a:r>
          </a:p>
          <a:p>
            <a:pPr lvl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 smtClean="0"/>
              <a:t>Continental Scale</a:t>
            </a:r>
          </a:p>
          <a:p>
            <a:pPr lvl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 smtClean="0"/>
              <a:t>Lightning Mapping Arrays (LMA)</a:t>
            </a:r>
          </a:p>
          <a:p>
            <a:pPr marL="457200" lvl="1" indent="0">
              <a:lnSpc>
                <a:spcPct val="110000"/>
              </a:lnSpc>
              <a:spcAft>
                <a:spcPts val="0"/>
              </a:spcAft>
              <a:buNone/>
            </a:pPr>
            <a:endParaRPr lang="en-US" sz="800" dirty="0" smtClean="0"/>
          </a:p>
          <a:p>
            <a:pPr>
              <a:lnSpc>
                <a:spcPct val="110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en-US" sz="2000" b="1" dirty="0" smtClean="0"/>
              <a:t>“Global” Networks</a:t>
            </a:r>
          </a:p>
          <a:p>
            <a:pPr lvl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 smtClean="0"/>
              <a:t>Long-Range, ground-based</a:t>
            </a:r>
          </a:p>
          <a:p>
            <a:pPr lvl="1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 dirty="0" smtClean="0"/>
              <a:t>Observations from </a:t>
            </a:r>
            <a:r>
              <a:rPr lang="en-US" sz="1800" dirty="0"/>
              <a:t>s</a:t>
            </a:r>
            <a:r>
              <a:rPr lang="en-US" sz="1800" dirty="0" smtClean="0"/>
              <a:t>pace</a:t>
            </a:r>
            <a:endParaRPr lang="en-US" sz="1800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1"/>
          <a:stretch/>
        </p:blipFill>
        <p:spPr>
          <a:xfrm>
            <a:off x="137159" y="4668098"/>
            <a:ext cx="3794760" cy="15517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88" y="3905776"/>
            <a:ext cx="2498892" cy="2271720"/>
          </a:xfrm>
          <a:prstGeom prst="rect">
            <a:avLst/>
          </a:prstGeom>
        </p:spPr>
      </p:pic>
      <p:pic>
        <p:nvPicPr>
          <p:cNvPr id="12" name="Picture 4" descr="C:\Users\cbrown\Desktop\OverviewElevations.t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359" y="1211379"/>
            <a:ext cx="1194241" cy="1206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0" descr="updraf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0" t="2052"/>
          <a:stretch>
            <a:fillRect/>
          </a:stretch>
        </p:blipFill>
        <p:spPr bwMode="auto">
          <a:xfrm>
            <a:off x="7797357" y="2464792"/>
            <a:ext cx="1194241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8" descr="final_LDAR_LM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775" y="1317150"/>
            <a:ext cx="3494665" cy="1975246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4225125" y="1328556"/>
            <a:ext cx="2632875" cy="23391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fontAlgn="base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Present/Future LMA Locations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6742176" y="2304772"/>
            <a:ext cx="315800" cy="32004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7467600" y="1934370"/>
            <a:ext cx="474617" cy="2311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>
            <a:spLocks noChangeAspect="1"/>
          </p:cNvSpPr>
          <p:nvPr/>
        </p:nvSpPr>
        <p:spPr>
          <a:xfrm>
            <a:off x="6085000" y="1774350"/>
            <a:ext cx="315800" cy="32004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5094400" y="2231550"/>
            <a:ext cx="315800" cy="32004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4637200" y="1705084"/>
            <a:ext cx="315800" cy="32004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Text Box 29"/>
          <p:cNvSpPr txBox="1">
            <a:spLocks noChangeArrowheads="1"/>
          </p:cNvSpPr>
          <p:nvPr/>
        </p:nvSpPr>
        <p:spPr bwMode="auto">
          <a:xfrm>
            <a:off x="152401" y="6324600"/>
            <a:ext cx="3157728" cy="4678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fontAlgn="base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EEECE1"/>
                </a:solidFill>
                <a:latin typeface="Calibri"/>
              </a:rPr>
              <a:t>Long-range networks leverage </a:t>
            </a:r>
            <a:r>
              <a:rPr lang="en-US" sz="1600" dirty="0" err="1">
                <a:solidFill>
                  <a:srgbClr val="EEECE1"/>
                </a:solidFill>
                <a:latin typeface="Calibri"/>
              </a:rPr>
              <a:t>i</a:t>
            </a:r>
            <a:r>
              <a:rPr lang="en-US" sz="1600" dirty="0" err="1" smtClean="0">
                <a:solidFill>
                  <a:srgbClr val="EEECE1"/>
                </a:solidFill>
                <a:latin typeface="Calibri"/>
              </a:rPr>
              <a:t>onospheric</a:t>
            </a:r>
            <a:r>
              <a:rPr lang="en-US" sz="1600" dirty="0" smtClean="0">
                <a:solidFill>
                  <a:srgbClr val="EEECE1"/>
                </a:solidFill>
                <a:latin typeface="Calibri"/>
              </a:rPr>
              <a:t> </a:t>
            </a:r>
            <a:r>
              <a:rPr lang="en-US" sz="1600" dirty="0">
                <a:solidFill>
                  <a:srgbClr val="EEECE1"/>
                </a:solidFill>
                <a:latin typeface="Calibri"/>
              </a:rPr>
              <a:t>r</a:t>
            </a:r>
            <a:r>
              <a:rPr lang="en-US" sz="1600" dirty="0" smtClean="0">
                <a:solidFill>
                  <a:srgbClr val="EEECE1"/>
                </a:solidFill>
                <a:latin typeface="Calibri"/>
              </a:rPr>
              <a:t>eflections</a:t>
            </a:r>
            <a:endParaRPr lang="en-US" sz="1600" dirty="0">
              <a:solidFill>
                <a:srgbClr val="EEECE1"/>
              </a:solidFill>
              <a:latin typeface="Calibri"/>
            </a:endParaRP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3163229" y="6324600"/>
            <a:ext cx="3389971" cy="4678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defTabSz="914400" fontAlgn="base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EEECE1"/>
                </a:solidFill>
                <a:latin typeface="Calibri"/>
              </a:rPr>
              <a:t>Right: Comparison of TRMM</a:t>
            </a:r>
            <a:r>
              <a:rPr lang="en-US" sz="1600" dirty="0">
                <a:solidFill>
                  <a:srgbClr val="EEECE1"/>
                </a:solidFill>
                <a:latin typeface="Calibri"/>
              </a:rPr>
              <a:t> </a:t>
            </a:r>
            <a:r>
              <a:rPr lang="en-US" sz="1600" dirty="0" smtClean="0">
                <a:solidFill>
                  <a:srgbClr val="EEECE1"/>
                </a:solidFill>
                <a:latin typeface="Calibri"/>
              </a:rPr>
              <a:t>and LMA Observations (from Carey and Schultz)</a:t>
            </a:r>
            <a:endParaRPr lang="en-US" sz="1600" dirty="0">
              <a:solidFill>
                <a:srgbClr val="EEECE1"/>
              </a:solidFill>
              <a:latin typeface="Calibri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957760" y="1974288"/>
            <a:ext cx="410406" cy="0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29"/>
          <p:cNvSpPr txBox="1">
            <a:spLocks noChangeArrowheads="1"/>
          </p:cNvSpPr>
          <p:nvPr/>
        </p:nvSpPr>
        <p:spPr bwMode="auto">
          <a:xfrm>
            <a:off x="4059814" y="3377456"/>
            <a:ext cx="2507066" cy="49244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white"/>
                </a:solidFill>
                <a:latin typeface="Calibri"/>
              </a:rPr>
              <a:t>NASA’s Tropical Rainfall Measuring Mission (TRMM)</a:t>
            </a:r>
            <a:endParaRPr lang="en-US" sz="1600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27000" y="3311427"/>
            <a:ext cx="3794760" cy="1325880"/>
            <a:chOff x="127000" y="3260627"/>
            <a:chExt cx="3794760" cy="132588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81" t="31586" r="3505" b="40116"/>
            <a:stretch/>
          </p:blipFill>
          <p:spPr>
            <a:xfrm>
              <a:off x="127000" y="3260627"/>
              <a:ext cx="3794760" cy="132588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264160" y="3302992"/>
              <a:ext cx="37592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prstClr val="white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0781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9075"/>
            <a:ext cx="9144000" cy="324416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89" y="110040"/>
            <a:ext cx="9026235" cy="1143000"/>
          </a:xfrm>
        </p:spPr>
        <p:txBody>
          <a:bodyPr>
            <a:noAutofit/>
          </a:bodyPr>
          <a:lstStyle/>
          <a:p>
            <a:r>
              <a:rPr lang="en-US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Ground-Based Lightning Network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785"/>
            <a:ext cx="5659582" cy="16002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/>
              <a:t>GLD360 performance </a:t>
            </a:r>
            <a:r>
              <a:rPr lang="en-US" sz="2000" dirty="0"/>
              <a:t>r</a:t>
            </a:r>
            <a:r>
              <a:rPr lang="en-US" sz="2000" dirty="0" smtClean="0"/>
              <a:t>elative to the TRMM Lightning Imaging Sensor (LIS) during 2012</a:t>
            </a:r>
          </a:p>
          <a:p>
            <a:pPr>
              <a:spcAft>
                <a:spcPts val="600"/>
              </a:spcAft>
            </a:pPr>
            <a:r>
              <a:rPr lang="en-US" sz="2000" dirty="0" smtClean="0"/>
              <a:t>White grid cells indicate no LIS flashes</a:t>
            </a:r>
          </a:p>
          <a:p>
            <a:pPr lvl="1"/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952214"/>
              </p:ext>
            </p:extLst>
          </p:nvPr>
        </p:nvGraphicFramePr>
        <p:xfrm>
          <a:off x="1357781" y="2253750"/>
          <a:ext cx="1752600" cy="1066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3135"/>
                <a:gridCol w="799465"/>
              </a:tblGrid>
              <a:tr h="2667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Metric</a:t>
                      </a:r>
                      <a:endParaRPr lang="en-US" sz="12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GLD360</a:t>
                      </a:r>
                      <a:endParaRPr lang="en-US" sz="12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67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DE (%)</a:t>
                      </a:r>
                      <a:endParaRPr lang="en-US" sz="12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25.3</a:t>
                      </a:r>
                    </a:p>
                  </a:txBody>
                  <a:tcPr marL="68580" marR="68580" marT="0" marB="0" anchor="ctr"/>
                </a:tc>
              </a:tr>
              <a:tr h="2667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LD (km)</a:t>
                      </a:r>
                      <a:endParaRPr lang="en-US" sz="12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12.6</a:t>
                      </a:r>
                      <a:endParaRPr lang="en-US" sz="1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67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Multiplicity</a:t>
                      </a:r>
                      <a:endParaRPr lang="en-US" sz="12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1.85</a:t>
                      </a:r>
                      <a:endParaRPr lang="en-US" sz="1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875746"/>
              </p:ext>
            </p:extLst>
          </p:nvPr>
        </p:nvGraphicFramePr>
        <p:xfrm>
          <a:off x="3325130" y="2213280"/>
          <a:ext cx="2179320" cy="11811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2073"/>
                <a:gridCol w="837247"/>
              </a:tblGrid>
              <a:tr h="381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Regional DE (%)</a:t>
                      </a:r>
                      <a:endParaRPr lang="en-US" sz="12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GLD360</a:t>
                      </a:r>
                      <a:endParaRPr lang="en-US" sz="12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67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itchFamily="34" charset="0"/>
                          <a:cs typeface="Arial" pitchFamily="34" charset="0"/>
                        </a:rPr>
                        <a:t>North America</a:t>
                      </a:r>
                      <a:endParaRPr lang="en-US" sz="12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33.4</a:t>
                      </a:r>
                      <a:endParaRPr lang="en-US" sz="1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67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itchFamily="34" charset="0"/>
                          <a:cs typeface="Arial" pitchFamily="34" charset="0"/>
                        </a:rPr>
                        <a:t>South America</a:t>
                      </a:r>
                      <a:endParaRPr lang="en-US" sz="12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17.5</a:t>
                      </a:r>
                      <a:endParaRPr lang="en-US" sz="1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667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Oceans</a:t>
                      </a:r>
                      <a:endParaRPr lang="en-US" sz="12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33.0</a:t>
                      </a:r>
                      <a:endParaRPr lang="en-US" sz="1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8490" y="6447847"/>
            <a:ext cx="1219200" cy="264688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9144" tIns="9144" rIns="9144" bIns="9144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white"/>
                </a:solidFill>
                <a:latin typeface="Calibri"/>
                <a:cs typeface="Times New Roman" pitchFamily="18" charset="0"/>
              </a:rPr>
              <a:t>2° × 2° Grid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5328138"/>
            <a:ext cx="1066800" cy="14351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2" name="Content Placeholder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8182" y="1103587"/>
            <a:ext cx="3186543" cy="2315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03158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69400"/>
            <a:ext cx="9067800" cy="1143000"/>
          </a:xfrm>
        </p:spPr>
        <p:txBody>
          <a:bodyPr/>
          <a:lstStyle/>
          <a:p>
            <a:r>
              <a:rPr 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GOES-R Geostationary Lightning Mapper (GLM)</a:t>
            </a:r>
            <a:endParaRPr lang="en-US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Ref_VILMA_001-midd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911560"/>
            <a:ext cx="2627312" cy="2627312"/>
          </a:xfrm>
          <a:prstGeom prst="rect">
            <a:avLst/>
          </a:prstGeom>
          <a:noFill/>
          <a:ln w="19050">
            <a:solidFill>
              <a:srgbClr val="3333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ef_GLM_001-righ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911560"/>
            <a:ext cx="2627312" cy="2627312"/>
          </a:xfrm>
          <a:prstGeom prst="rect">
            <a:avLst/>
          </a:prstGeom>
          <a:noFill/>
          <a:ln w="19050">
            <a:solidFill>
              <a:srgbClr val="3333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112712" y="3871872"/>
            <a:ext cx="1600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1400" dirty="0">
                <a:solidFill>
                  <a:prstClr val="white"/>
                </a:solidFill>
                <a:latin typeface="Calibri"/>
              </a:rPr>
              <a:t>LMA Resolution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2855912" y="3871872"/>
            <a:ext cx="1828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1400" dirty="0">
                <a:solidFill>
                  <a:prstClr val="white"/>
                </a:solidFill>
                <a:latin typeface="Calibri"/>
              </a:rPr>
              <a:t>GLM Resolution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112712" y="4100472"/>
            <a:ext cx="152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1400" dirty="0">
                <a:solidFill>
                  <a:prstClr val="white"/>
                </a:solidFill>
                <a:latin typeface="Calibri"/>
              </a:rPr>
              <a:t>2</a:t>
            </a:r>
            <a:r>
              <a:rPr lang="en-US" sz="1400" dirty="0">
                <a:solidFill>
                  <a:prstClr val="white"/>
                </a:solidFill>
                <a:latin typeface="Calibri"/>
                <a:cs typeface="Arial" charset="0"/>
              </a:rPr>
              <a:t>×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2 km</a:t>
            </a: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2855912" y="4100472"/>
            <a:ext cx="152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1400" dirty="0">
                <a:solidFill>
                  <a:prstClr val="white"/>
                </a:solidFill>
                <a:latin typeface="Calibri"/>
              </a:rPr>
              <a:t>8</a:t>
            </a:r>
            <a:r>
              <a:rPr lang="en-US" sz="1400" dirty="0">
                <a:solidFill>
                  <a:prstClr val="white"/>
                </a:solidFill>
                <a:latin typeface="Calibri"/>
                <a:cs typeface="Arial" charset="0"/>
              </a:rPr>
              <a:t>×</a:t>
            </a:r>
            <a:r>
              <a:rPr lang="en-US" sz="1400" dirty="0">
                <a:solidFill>
                  <a:prstClr val="white"/>
                </a:solidFill>
                <a:latin typeface="Calibri"/>
              </a:rPr>
              <a:t>8 km</a:t>
            </a:r>
          </a:p>
        </p:txBody>
      </p:sp>
      <p:pic>
        <p:nvPicPr>
          <p:cNvPr id="12" name="Content Placeholder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599" y="3911560"/>
            <a:ext cx="3503083" cy="2627312"/>
          </a:xfrm>
          <a:prstGeom prst="rect">
            <a:avLst/>
          </a:prstGeom>
          <a:ln w="19050"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477" y="1376680"/>
            <a:ext cx="1994643" cy="1862402"/>
          </a:xfrm>
          <a:prstGeom prst="rect">
            <a:avLst/>
          </a:prstGeom>
        </p:spPr>
      </p:pic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120846" y="1183032"/>
            <a:ext cx="8748833" cy="26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ts val="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ts val="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ts val="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ts val="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ts val="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50000"/>
              </a:lnSpc>
              <a:spcAft>
                <a:spcPts val="600"/>
              </a:spcAft>
              <a:buSzPct val="80000"/>
              <a:buFont typeface="Wingdings" pitchFamily="2" charset="2"/>
              <a:buChar char="§"/>
            </a:pPr>
            <a:r>
              <a:rPr lang="en-US" sz="1800" dirty="0">
                <a:solidFill>
                  <a:prstClr val="white"/>
                </a:solidFill>
                <a:latin typeface="Calibri"/>
              </a:rPr>
              <a:t>Nearly uniform performance in both space and time</a:t>
            </a:r>
          </a:p>
          <a:p>
            <a:pPr defTabSz="914400">
              <a:lnSpc>
                <a:spcPct val="150000"/>
              </a:lnSpc>
              <a:spcAft>
                <a:spcPts val="600"/>
              </a:spcAft>
              <a:buSzPct val="80000"/>
              <a:buFont typeface="Wingdings" pitchFamily="2" charset="2"/>
              <a:buChar char="§"/>
            </a:pPr>
            <a:r>
              <a:rPr lang="en-US" sz="1800" dirty="0" smtClean="0">
                <a:solidFill>
                  <a:prstClr val="white"/>
                </a:solidFill>
                <a:latin typeface="Calibri"/>
              </a:rPr>
              <a:t>GLM </a:t>
            </a:r>
            <a:r>
              <a:rPr lang="en-US" sz="1800" dirty="0">
                <a:solidFill>
                  <a:prstClr val="white"/>
                </a:solidFill>
                <a:latin typeface="Calibri"/>
              </a:rPr>
              <a:t>will </a:t>
            </a:r>
            <a:r>
              <a:rPr lang="en-US" sz="1800" dirty="0" smtClean="0">
                <a:solidFill>
                  <a:prstClr val="white"/>
                </a:solidFill>
                <a:latin typeface="Calibri"/>
              </a:rPr>
              <a:t>observe intra-cloud (IC) </a:t>
            </a:r>
            <a:r>
              <a:rPr lang="en-US" sz="1800" dirty="0">
                <a:solidFill>
                  <a:prstClr val="white"/>
                </a:solidFill>
                <a:latin typeface="Calibri"/>
              </a:rPr>
              <a:t>and </a:t>
            </a:r>
            <a:r>
              <a:rPr lang="en-US" sz="1800" dirty="0" smtClean="0">
                <a:solidFill>
                  <a:prstClr val="white"/>
                </a:solidFill>
                <a:latin typeface="Calibri"/>
              </a:rPr>
              <a:t>cloud-to-ground (CG) lightning</a:t>
            </a:r>
            <a:endParaRPr lang="en-US" sz="1800" dirty="0">
              <a:solidFill>
                <a:prstClr val="white"/>
              </a:solidFill>
              <a:latin typeface="Calibri"/>
            </a:endParaRPr>
          </a:p>
          <a:p>
            <a:pPr defTabSz="914400">
              <a:lnSpc>
                <a:spcPct val="150000"/>
              </a:lnSpc>
              <a:spcAft>
                <a:spcPts val="600"/>
              </a:spcAft>
              <a:buSzPct val="80000"/>
              <a:buFont typeface="Wingdings" pitchFamily="2" charset="2"/>
              <a:buChar char="§"/>
            </a:pPr>
            <a:r>
              <a:rPr lang="en-US" sz="1800" dirty="0">
                <a:solidFill>
                  <a:prstClr val="white"/>
                </a:solidFill>
                <a:latin typeface="Calibri"/>
              </a:rPr>
              <a:t>The </a:t>
            </a:r>
            <a:r>
              <a:rPr lang="en-US" sz="1800" dirty="0" smtClean="0">
                <a:solidFill>
                  <a:prstClr val="white"/>
                </a:solidFill>
                <a:latin typeface="Calibri"/>
              </a:rPr>
              <a:t>first flash in </a:t>
            </a:r>
            <a:r>
              <a:rPr lang="en-US" sz="1800" dirty="0">
                <a:solidFill>
                  <a:prstClr val="white"/>
                </a:solidFill>
                <a:latin typeface="Calibri"/>
              </a:rPr>
              <a:t>a storm is almost always </a:t>
            </a:r>
            <a:r>
              <a:rPr lang="en-US" sz="1800" dirty="0" smtClean="0">
                <a:solidFill>
                  <a:prstClr val="white"/>
                </a:solidFill>
                <a:latin typeface="Calibri"/>
              </a:rPr>
              <a:t>IC (and most flashes are IC)</a:t>
            </a:r>
          </a:p>
          <a:p>
            <a:pPr defTabSz="914400">
              <a:lnSpc>
                <a:spcPct val="150000"/>
              </a:lnSpc>
              <a:spcAft>
                <a:spcPts val="600"/>
              </a:spcAft>
              <a:buSzPct val="80000"/>
              <a:buFont typeface="Wingdings" pitchFamily="2" charset="2"/>
              <a:buChar char="§"/>
            </a:pPr>
            <a:r>
              <a:rPr lang="en-US" sz="1800" dirty="0" smtClean="0">
                <a:solidFill>
                  <a:prstClr val="white"/>
                </a:solidFill>
                <a:latin typeface="Calibri"/>
              </a:rPr>
              <a:t>Spatial and temporal resolutions that are currently unavailable</a:t>
            </a:r>
          </a:p>
          <a:p>
            <a:pPr defTabSz="914400">
              <a:lnSpc>
                <a:spcPct val="150000"/>
              </a:lnSpc>
              <a:spcAft>
                <a:spcPts val="600"/>
              </a:spcAft>
              <a:buSzPct val="80000"/>
              <a:buFont typeface="Wingdings" pitchFamily="2" charset="2"/>
              <a:buChar char="§"/>
            </a:pPr>
            <a:r>
              <a:rPr lang="en-US" sz="1800" dirty="0" smtClean="0">
                <a:solidFill>
                  <a:prstClr val="white"/>
                </a:solidFill>
                <a:latin typeface="Calibri"/>
              </a:rPr>
              <a:t>Must </a:t>
            </a:r>
            <a:r>
              <a:rPr lang="en-US" sz="1800" dirty="0">
                <a:solidFill>
                  <a:prstClr val="white"/>
                </a:solidFill>
                <a:latin typeface="Calibri"/>
              </a:rPr>
              <a:t>use </a:t>
            </a:r>
            <a:r>
              <a:rPr lang="en-US" sz="1800" dirty="0" smtClean="0">
                <a:solidFill>
                  <a:prstClr val="white"/>
                </a:solidFill>
                <a:latin typeface="Calibri"/>
              </a:rPr>
              <a:t>existing networks to simulate future capabilities</a:t>
            </a:r>
            <a:endParaRPr lang="en-US" sz="1800" dirty="0">
              <a:solidFill>
                <a:prstClr val="white"/>
              </a:solidFill>
              <a:latin typeface="Calibri"/>
            </a:endParaRPr>
          </a:p>
          <a:p>
            <a:pPr defTabSz="914400"/>
            <a:endParaRPr lang="en-US" sz="1800" dirty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7076476" y="3216552"/>
            <a:ext cx="198920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Lightning as viewed from above</a:t>
            </a:r>
          </a:p>
        </p:txBody>
      </p:sp>
    </p:spTree>
    <p:extLst>
      <p:ext uri="{BB962C8B-B14F-4D97-AF65-F5344CB8AC3E}">
        <p14:creationId xmlns:p14="http://schemas.microsoft.com/office/powerpoint/2010/main" val="892372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85800" y="76570"/>
            <a:ext cx="7772400" cy="765175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GLM Mission Benefits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156762" y="1121610"/>
            <a:ext cx="5065477" cy="3029285"/>
          </a:xfrm>
          <a:prstGeom prst="rect">
            <a:avLst/>
          </a:prstGeom>
        </p:spPr>
        <p:txBody>
          <a:bodyPr/>
          <a:lstStyle/>
          <a:p>
            <a:pPr marL="233363" indent="-233363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Wingdings" pitchFamily="2" charset="2"/>
              <a:buChar char="§"/>
            </a:pPr>
            <a:r>
              <a:rPr lang="en-US" sz="1800" dirty="0" smtClean="0">
                <a:latin typeface="Calibri" pitchFamily="34" charset="0"/>
                <a:cs typeface="Arial" pitchFamily="34" charset="0"/>
              </a:rPr>
              <a:t>Lightning Jumps in Severe Storms</a:t>
            </a:r>
          </a:p>
          <a:p>
            <a:pPr marL="233363" indent="-233363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Wingdings" pitchFamily="2" charset="2"/>
              <a:buChar char="§"/>
            </a:pPr>
            <a:r>
              <a:rPr lang="en-US" sz="1800" dirty="0" smtClean="0">
                <a:latin typeface="Calibri" pitchFamily="34" charset="0"/>
                <a:cs typeface="Arial" pitchFamily="34" charset="0"/>
              </a:rPr>
              <a:t>Improving Satellite Precipitation </a:t>
            </a:r>
            <a:r>
              <a:rPr lang="en-US" sz="1800" dirty="0">
                <a:latin typeface="Calibri" pitchFamily="34" charset="0"/>
                <a:cs typeface="Arial" pitchFamily="34" charset="0"/>
              </a:rPr>
              <a:t>E</a:t>
            </a:r>
            <a:r>
              <a:rPr lang="en-US" sz="1800" dirty="0" smtClean="0">
                <a:latin typeface="Calibri" pitchFamily="34" charset="0"/>
                <a:cs typeface="Arial" pitchFamily="34" charset="0"/>
              </a:rPr>
              <a:t>stimates</a:t>
            </a:r>
          </a:p>
          <a:p>
            <a:pPr marL="233363" indent="-233363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Wingdings" pitchFamily="2" charset="2"/>
              <a:buChar char="§"/>
            </a:pPr>
            <a:r>
              <a:rPr lang="en-US" sz="1800" dirty="0" smtClean="0">
                <a:latin typeface="Calibri" pitchFamily="34" charset="0"/>
                <a:cs typeface="Arial" pitchFamily="34" charset="0"/>
              </a:rPr>
              <a:t>Lightning Data Assimilation (Modeling Efforts)</a:t>
            </a:r>
          </a:p>
          <a:p>
            <a:pPr marL="233363" indent="-233363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SzPct val="80000"/>
              <a:buFont typeface="Wingdings" pitchFamily="2" charset="2"/>
              <a:buChar char="§"/>
            </a:pPr>
            <a:r>
              <a:rPr lang="en-US" sz="1800" dirty="0" smtClean="0">
                <a:latin typeface="Calibri" pitchFamily="34" charset="0"/>
                <a:cs typeface="Arial" pitchFamily="34" charset="0"/>
              </a:rPr>
              <a:t>Improving Tropical Cyclone Intensity Forecasts</a:t>
            </a:r>
          </a:p>
        </p:txBody>
      </p:sp>
      <p:pic>
        <p:nvPicPr>
          <p:cNvPr id="17" name="Picture 3" descr="tornado-wind-ha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871" y="924560"/>
            <a:ext cx="3779802" cy="258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rotation_trac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247" y="3553374"/>
            <a:ext cx="1857425" cy="1436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 descr="hail_swath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282" y="3550327"/>
            <a:ext cx="1861368" cy="143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C:\Users\cbrown\Desktop\20130318_1845_ltng_15m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998" y="5157688"/>
            <a:ext cx="2270675" cy="158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cbrown\Desktop\20130318_1845_ltng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43" y="5157689"/>
            <a:ext cx="2270675" cy="158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486818" y="5182906"/>
            <a:ext cx="11849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300" b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Flash</a:t>
            </a:r>
          </a:p>
          <a:p>
            <a:pPr defTabSz="914400"/>
            <a:r>
              <a:rPr lang="en-US" sz="1300" b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Locations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2978" y="5186716"/>
            <a:ext cx="11849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300" b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Flash</a:t>
            </a:r>
          </a:p>
          <a:p>
            <a:pPr defTabSz="914400"/>
            <a:r>
              <a:rPr lang="en-US" sz="1300" b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Density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3445" y="3499948"/>
            <a:ext cx="118491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300" b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Hail Swath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33447" y="3502574"/>
            <a:ext cx="118491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300" b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Rotation Track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83594" y="1234268"/>
            <a:ext cx="143669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300" b="1" dirty="0">
                <a:solidFill>
                  <a:prstClr val="black"/>
                </a:solidFill>
                <a:latin typeface="Calibri"/>
                <a:cs typeface="Times New Roman" pitchFamily="18" charset="0"/>
              </a:rPr>
              <a:t>Lightning Jump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6492240" y="1380462"/>
            <a:ext cx="211674" cy="0"/>
          </a:xfrm>
          <a:prstGeom prst="straightConnector1">
            <a:avLst/>
          </a:prstGeom>
          <a:ln w="25400">
            <a:solidFill>
              <a:schemeClr val="bg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1" descr="Fig-5.t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64" y="3382729"/>
            <a:ext cx="3574996" cy="3295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9448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6430"/>
            <a:ext cx="9126582" cy="961403"/>
          </a:xfrm>
        </p:spPr>
        <p:txBody>
          <a:bodyPr/>
          <a:lstStyle/>
          <a:p>
            <a:r>
              <a:rPr lang="en-US" sz="35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GOES-14 </a:t>
            </a:r>
            <a:r>
              <a:rPr lang="en-US" sz="3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Super-Rapid Scan (SRSOR) Experiment</a:t>
            </a:r>
            <a:endParaRPr lang="en-US" sz="35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SEP 2 N ALABMA 800x900_GOES_B1_RSRSO_AL_animated_2012246_201500_182_2012246_235900_182_X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08255" y="1400400"/>
            <a:ext cx="5118327" cy="4549624"/>
          </a:xfrm>
          <a:prstGeom prst="rect">
            <a:avLst/>
          </a:prstGeom>
        </p:spPr>
      </p:pic>
      <p:pic>
        <p:nvPicPr>
          <p:cNvPr id="1026" name="Picture 2" descr="http://branch.nsstc.nasa.gov/PUBLIC/NALMA/images/LMA/2012/6+/2012-09-02/2012-09-02_1000km_Z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3" y="1396756"/>
            <a:ext cx="3918858" cy="4544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2927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" y="110040"/>
            <a:ext cx="897128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SRSOR plus DCLMA Observations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F5EF8-31B4-4F78-B46E-860652303D3D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8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473" y="1073780"/>
            <a:ext cx="5581650" cy="5581650"/>
          </a:xfrm>
        </p:spPr>
      </p:pic>
    </p:spTree>
    <p:extLst>
      <p:ext uri="{BB962C8B-B14F-4D97-AF65-F5344CB8AC3E}">
        <p14:creationId xmlns:p14="http://schemas.microsoft.com/office/powerpoint/2010/main" val="2983614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306326"/>
            <a:ext cx="9067799" cy="765175"/>
          </a:xfrm>
        </p:spPr>
        <p:txBody>
          <a:bodyPr/>
          <a:lstStyle/>
          <a:p>
            <a:r>
              <a:rPr lang="en-US" b="1" dirty="0"/>
              <a:t>Washington D.C. Lightning Mapping </a:t>
            </a:r>
            <a:r>
              <a:rPr lang="en-US" b="1" dirty="0" smtClean="0"/>
              <a:t>Array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4294967295"/>
          </p:nvPr>
        </p:nvSpPr>
        <p:spPr>
          <a:xfrm>
            <a:off x="217726" y="1153602"/>
            <a:ext cx="4863358" cy="559165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800" dirty="0" smtClean="0">
                <a:latin typeface="Calibri" pitchFamily="34" charset="0"/>
                <a:cs typeface="Arial" pitchFamily="34" charset="0"/>
              </a:rPr>
              <a:t>DCLMA is a GOES-R Proving Ground project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800" dirty="0" smtClean="0">
                <a:latin typeface="Calibri" pitchFamily="34" charset="0"/>
                <a:cs typeface="Arial" pitchFamily="34" charset="0"/>
              </a:rPr>
              <a:t>Helps prepare for future GLM operations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800" dirty="0" smtClean="0">
                <a:latin typeface="Calibri" pitchFamily="34" charset="0"/>
                <a:cs typeface="Arial" pitchFamily="34" charset="0"/>
              </a:rPr>
              <a:t>Provides tremendous outreach </a:t>
            </a:r>
            <a:r>
              <a:rPr lang="en-US" sz="1800" dirty="0">
                <a:latin typeface="Calibri" pitchFamily="34" charset="0"/>
                <a:cs typeface="Arial" pitchFamily="34" charset="0"/>
              </a:rPr>
              <a:t>o</a:t>
            </a:r>
            <a:r>
              <a:rPr lang="en-US" sz="1800" dirty="0" smtClean="0">
                <a:latin typeface="Calibri" pitchFamily="34" charset="0"/>
                <a:cs typeface="Arial" pitchFamily="34" charset="0"/>
              </a:rPr>
              <a:t>pportunities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800" dirty="0" smtClean="0">
                <a:latin typeface="Calibri" pitchFamily="34" charset="0"/>
                <a:cs typeface="Arial" pitchFamily="34" charset="0"/>
              </a:rPr>
              <a:t>Washington Post’s Capital Weather Gang</a:t>
            </a:r>
          </a:p>
          <a:p>
            <a:pPr marL="168275" indent="-168275">
              <a:lnSpc>
                <a:spcPct val="110000"/>
              </a:lnSpc>
              <a:spcAft>
                <a:spcPts val="600"/>
              </a:spcAft>
            </a:pPr>
            <a:endParaRPr lang="en-US" sz="1800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03985" y="50398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  <p:pic>
        <p:nvPicPr>
          <p:cNvPr id="11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46" y="2775548"/>
            <a:ext cx="2383829" cy="2448981"/>
          </a:xfrm>
          <a:ln w="19050"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870" y="2760933"/>
            <a:ext cx="2406480" cy="246359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084" y="1124694"/>
            <a:ext cx="2917047" cy="291704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13" y="2498732"/>
            <a:ext cx="967766" cy="149337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13" y="1348214"/>
            <a:ext cx="967766" cy="105601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409" y="4094584"/>
            <a:ext cx="5168569" cy="267912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" r="2976" b="5143"/>
          <a:stretch/>
        </p:blipFill>
        <p:spPr>
          <a:xfrm>
            <a:off x="120476" y="5422999"/>
            <a:ext cx="3672634" cy="1277438"/>
          </a:xfrm>
          <a:prstGeom prst="rect">
            <a:avLst/>
          </a:prstGeom>
          <a:ln w="12700">
            <a:noFill/>
          </a:ln>
        </p:spPr>
      </p:pic>
      <p:cxnSp>
        <p:nvCxnSpPr>
          <p:cNvPr id="3" name="Straight Arrow Connector 2"/>
          <p:cNvCxnSpPr/>
          <p:nvPr/>
        </p:nvCxnSpPr>
        <p:spPr>
          <a:xfrm>
            <a:off x="4903985" y="3956166"/>
            <a:ext cx="0" cy="254769"/>
          </a:xfrm>
          <a:prstGeom prst="straightConnector1">
            <a:avLst/>
          </a:prstGeom>
          <a:ln w="19050">
            <a:solidFill>
              <a:schemeClr val="bg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1978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F5EF8-31B4-4F78-B46E-860652303D3D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10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" y="1922216"/>
            <a:ext cx="5596023" cy="4468424"/>
          </a:xfrm>
          <a:prstGeom prst="rect">
            <a:avLst/>
          </a:prstGeom>
        </p:spPr>
      </p:pic>
      <p:pic>
        <p:nvPicPr>
          <p:cNvPr id="9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8395" y="3520442"/>
            <a:ext cx="3254165" cy="1747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395" y="1922216"/>
            <a:ext cx="3254165" cy="1520638"/>
          </a:xfrm>
          <a:prstGeom prst="rect">
            <a:avLst/>
          </a:prstGeom>
        </p:spPr>
      </p:pic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445169" y="245672"/>
            <a:ext cx="8025063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defTabSz="914400" fontAlgn="base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2200" b="1" i="1" dirty="0">
                <a:solidFill>
                  <a:prstClr val="white"/>
                </a:solidFill>
                <a:latin typeface="Calibri"/>
              </a:rPr>
              <a:t>Mapping a “bolt from the blue”: Behind a rogue lightning flash near Silver Spring from a storm in Falls Church</a:t>
            </a:r>
          </a:p>
          <a:p>
            <a:pPr algn="ctr" defTabSz="9144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white"/>
                </a:solidFill>
                <a:latin typeface="Calibri"/>
              </a:rPr>
              <a:t>Washington Post’s Capital Weather Gang – 8 July 2014</a:t>
            </a:r>
          </a:p>
          <a:p>
            <a:pPr algn="ctr" defTabSz="9144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white"/>
                </a:solidFill>
                <a:latin typeface="Calibri" pitchFamily="34" charset="0"/>
              </a:rPr>
              <a:t>Kevin Ambrose and Scott Rudlosky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9637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F5EF8-31B4-4F78-B46E-860652303D3D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11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8" name="revisedanimatio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518" y="1493519"/>
            <a:ext cx="6581602" cy="41409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17" r="16070"/>
          <a:stretch/>
        </p:blipFill>
        <p:spPr>
          <a:xfrm>
            <a:off x="6779030" y="1496267"/>
            <a:ext cx="2289192" cy="4138178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1200150" y="15677"/>
            <a:ext cx="7086600" cy="95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defTabSz="914400"/>
            <a:r>
              <a:rPr lang="en-US" b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Lightning flash as seen by… </a:t>
            </a:r>
            <a:endParaRPr lang="en-U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79030" y="5645044"/>
            <a:ext cx="2289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white"/>
                </a:solidFill>
                <a:latin typeface="Calibri"/>
              </a:rPr>
              <a:t>CWG Photographer Kevin Ambrose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518" y="1099951"/>
            <a:ext cx="6581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white"/>
                </a:solidFill>
                <a:latin typeface="Calibri"/>
              </a:rPr>
              <a:t>Washington D.C. Lightning Mapping Array</a:t>
            </a:r>
          </a:p>
        </p:txBody>
      </p:sp>
    </p:spTree>
    <p:extLst>
      <p:ext uri="{BB962C8B-B14F-4D97-AF65-F5344CB8AC3E}">
        <p14:creationId xmlns:p14="http://schemas.microsoft.com/office/powerpoint/2010/main" val="1832869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6" y="18600"/>
            <a:ext cx="9131993" cy="1143000"/>
          </a:xfrm>
        </p:spPr>
        <p:txBody>
          <a:bodyPr/>
          <a:lstStyle/>
          <a:p>
            <a:r>
              <a:rPr lang="en-US" dirty="0" smtClean="0"/>
              <a:t>Rocky Mountain National Park – 11 July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F5EF8-31B4-4F78-B46E-860652303D3D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12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" y="4311995"/>
            <a:ext cx="5620146" cy="18821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124" y="4301835"/>
            <a:ext cx="3315357" cy="24865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124" y="895918"/>
            <a:ext cx="3315357" cy="17660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124" y="2715530"/>
            <a:ext cx="3315357" cy="153230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203200" y="1113792"/>
            <a:ext cx="5547360" cy="3376928"/>
          </a:xfrm>
        </p:spPr>
        <p:txBody>
          <a:bodyPr/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000" dirty="0" smtClean="0"/>
              <a:t>Lightning </a:t>
            </a:r>
            <a:r>
              <a:rPr lang="en-US" sz="2000" dirty="0"/>
              <a:t>killed </a:t>
            </a:r>
            <a:r>
              <a:rPr lang="en-US" sz="2000" dirty="0" smtClean="0"/>
              <a:t>one hiker </a:t>
            </a:r>
            <a:r>
              <a:rPr lang="en-US" sz="2000" dirty="0"/>
              <a:t>and injured </a:t>
            </a:r>
            <a:r>
              <a:rPr lang="en-US" sz="2000" dirty="0" smtClean="0"/>
              <a:t>seven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000" dirty="0" smtClean="0"/>
              <a:t>“</a:t>
            </a:r>
            <a:r>
              <a:rPr lang="en-US" sz="2000" i="1" dirty="0" smtClean="0"/>
              <a:t>We </a:t>
            </a:r>
            <a:r>
              <a:rPr lang="en-US" sz="2000" i="1" dirty="0"/>
              <a:t>were hearing claps of thunder everywhere, but there wasn't any lightning</a:t>
            </a:r>
            <a:r>
              <a:rPr lang="en-US" sz="2000" dirty="0"/>
              <a:t>.” (AP</a:t>
            </a:r>
            <a:r>
              <a:rPr lang="en-US" sz="2000" dirty="0" smtClean="0"/>
              <a:t>)  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000" dirty="0" smtClean="0"/>
              <a:t>From </a:t>
            </a:r>
            <a:r>
              <a:rPr lang="en-US" sz="2000" dirty="0"/>
              <a:t>the Ute trail head, Sundance Mountain blocked the view of </a:t>
            </a:r>
            <a:r>
              <a:rPr lang="en-US" sz="2000" dirty="0" smtClean="0"/>
              <a:t>a storm </a:t>
            </a:r>
            <a:r>
              <a:rPr lang="en-US" sz="2000" dirty="0"/>
              <a:t>to the </a:t>
            </a:r>
            <a:r>
              <a:rPr lang="en-US" sz="2000" dirty="0" smtClean="0"/>
              <a:t>northwest  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000" dirty="0" smtClean="0"/>
              <a:t>Clouds are </a:t>
            </a:r>
            <a:r>
              <a:rPr lang="en-US" sz="2000" dirty="0"/>
              <a:t>nearer to the surface at this altitude, and the rocky terrain distorts the thunder, increasing the confusion and </a:t>
            </a:r>
            <a:r>
              <a:rPr lang="en-US" sz="2000" dirty="0" smtClean="0"/>
              <a:t>danger </a:t>
            </a:r>
            <a:endParaRPr lang="en-US" sz="20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344160" y="2844800"/>
            <a:ext cx="626786" cy="304800"/>
          </a:xfrm>
          <a:prstGeom prst="straightConnector1">
            <a:avLst/>
          </a:prstGeom>
          <a:ln w="19050">
            <a:solidFill>
              <a:schemeClr val="bg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2300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78171" y="5522595"/>
            <a:ext cx="2133600" cy="365125"/>
          </a:xfrm>
        </p:spPr>
        <p:txBody>
          <a:bodyPr/>
          <a:lstStyle/>
          <a:p>
            <a:pPr>
              <a:defRPr/>
            </a:pPr>
            <a:fld id="{6ECF5EF8-31B4-4F78-B46E-860652303D3D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13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445" y="4338320"/>
            <a:ext cx="5245496" cy="17576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02" y="4065450"/>
            <a:ext cx="3650399" cy="27377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289" y="1987351"/>
            <a:ext cx="4572000" cy="2279849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12006" y="18600"/>
            <a:ext cx="913199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defTabSz="914400"/>
            <a:r>
              <a:rPr lang="en-US" dirty="0" smtClean="0">
                <a:solidFill>
                  <a:prstClr val="white"/>
                </a:solidFill>
                <a:latin typeface="Calibri"/>
              </a:rPr>
              <a:t>Rocky Mountain National Park – 12 July 2014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Content Placeholder 10"/>
          <p:cNvSpPr>
            <a:spLocks noGrp="1"/>
          </p:cNvSpPr>
          <p:nvPr>
            <p:ph idx="1"/>
          </p:nvPr>
        </p:nvSpPr>
        <p:spPr>
          <a:xfrm>
            <a:off x="203200" y="1113792"/>
            <a:ext cx="8809798" cy="3376928"/>
          </a:xfrm>
        </p:spPr>
        <p:txBody>
          <a:bodyPr/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000" dirty="0" smtClean="0"/>
              <a:t>Lightning struck </a:t>
            </a:r>
            <a:r>
              <a:rPr lang="en-US" sz="2000" dirty="0"/>
              <a:t>the Rainbow Curve parking area, killing one and injuring </a:t>
            </a:r>
            <a:r>
              <a:rPr lang="en-US" sz="2000" dirty="0" smtClean="0"/>
              <a:t>three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2000" dirty="0"/>
              <a:t>Intermittent lightning </a:t>
            </a:r>
            <a:r>
              <a:rPr lang="en-US" sz="2000" dirty="0" smtClean="0"/>
              <a:t>was occurring </a:t>
            </a:r>
            <a:r>
              <a:rPr lang="en-US" sz="2000" dirty="0"/>
              <a:t>along a distant ridge </a:t>
            </a:r>
            <a:r>
              <a:rPr lang="en-US" sz="2000" dirty="0" smtClean="0"/>
              <a:t>for at least 45 min preceding the fatal flash</a:t>
            </a:r>
            <a:endParaRPr lang="en-US" sz="2000" dirty="0"/>
          </a:p>
        </p:txBody>
      </p:sp>
      <p:sp>
        <p:nvSpPr>
          <p:cNvPr id="14" name="Content Placeholder 10"/>
          <p:cNvSpPr txBox="1">
            <a:spLocks/>
          </p:cNvSpPr>
          <p:nvPr/>
        </p:nvSpPr>
        <p:spPr bwMode="auto">
          <a:xfrm>
            <a:off x="203583" y="2218240"/>
            <a:ext cx="4237415" cy="337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ts val="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ts val="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ts val="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ts val="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ts val="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10000"/>
              </a:lnSpc>
              <a:spcAft>
                <a:spcPts val="600"/>
              </a:spcAft>
            </a:pP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There were no cloud-to-ground flashes within 5 miles of the deadly strike before it suddenly struck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</a:pP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The storm had formed a few miles north less than 30 minutes earlier </a:t>
            </a:r>
          </a:p>
        </p:txBody>
      </p:sp>
    </p:spTree>
    <p:extLst>
      <p:ext uri="{BB962C8B-B14F-4D97-AF65-F5344CB8AC3E}">
        <p14:creationId xmlns:p14="http://schemas.microsoft.com/office/powerpoint/2010/main" val="3664750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CF5EF8-31B4-4F78-B46E-860652303D3D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14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7215" y="1166496"/>
            <a:ext cx="4523229" cy="269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7215" y="3992880"/>
            <a:ext cx="4523229" cy="269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10"/>
          <p:cNvSpPr txBox="1">
            <a:spLocks/>
          </p:cNvSpPr>
          <p:nvPr/>
        </p:nvSpPr>
        <p:spPr bwMode="auto">
          <a:xfrm>
            <a:off x="203200" y="1164591"/>
            <a:ext cx="4354015" cy="5591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ts val="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ts val="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ts val="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ts val="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ts val="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10000"/>
              </a:lnSpc>
              <a:spcAft>
                <a:spcPts val="600"/>
              </a:spcAft>
            </a:pP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Storm </a:t>
            </a:r>
            <a:r>
              <a:rPr lang="en-US" sz="2000" dirty="0">
                <a:solidFill>
                  <a:prstClr val="white"/>
                </a:solidFill>
                <a:latin typeface="Calibri"/>
              </a:rPr>
              <a:t>cell formed suddenly as outflow from a nearby storm encountered the Ute </a:t>
            </a: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Ridge </a:t>
            </a:r>
          </a:p>
          <a:p>
            <a:pPr defTabSz="914400">
              <a:lnSpc>
                <a:spcPct val="110000"/>
              </a:lnSpc>
              <a:spcAft>
                <a:spcPts val="3000"/>
              </a:spcAft>
            </a:pP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First CG </a:t>
            </a:r>
            <a:r>
              <a:rPr lang="en-US" sz="2000" dirty="0">
                <a:solidFill>
                  <a:prstClr val="white"/>
                </a:solidFill>
                <a:latin typeface="Calibri"/>
              </a:rPr>
              <a:t>flash occurred less than a mile away and only </a:t>
            </a: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3min </a:t>
            </a:r>
            <a:r>
              <a:rPr lang="en-US" sz="2000" dirty="0">
                <a:solidFill>
                  <a:prstClr val="white"/>
                </a:solidFill>
                <a:latin typeface="Calibri"/>
              </a:rPr>
              <a:t>before the deadly strike, leaving too little time to make it </a:t>
            </a: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back </a:t>
            </a:r>
            <a:r>
              <a:rPr lang="en-US" sz="2000" dirty="0">
                <a:solidFill>
                  <a:prstClr val="white"/>
                </a:solidFill>
                <a:latin typeface="Calibri"/>
              </a:rPr>
              <a:t>to the </a:t>
            </a: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car </a:t>
            </a:r>
            <a:r>
              <a:rPr lang="en-US" sz="2000" dirty="0">
                <a:solidFill>
                  <a:prstClr val="white"/>
                </a:solidFill>
                <a:latin typeface="Calibri"/>
              </a:rPr>
              <a:t>safely </a:t>
            </a:r>
            <a:endParaRPr lang="en-US" sz="2000" dirty="0" smtClean="0">
              <a:solidFill>
                <a:prstClr val="white"/>
              </a:solidFill>
              <a:latin typeface="Calibri"/>
            </a:endParaRPr>
          </a:p>
          <a:p>
            <a:pPr defTabSz="914400">
              <a:lnSpc>
                <a:spcPct val="110000"/>
              </a:lnSpc>
              <a:spcAft>
                <a:spcPts val="600"/>
              </a:spcAft>
            </a:pP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Radar </a:t>
            </a:r>
            <a:r>
              <a:rPr lang="en-US" sz="2000" dirty="0">
                <a:solidFill>
                  <a:prstClr val="white"/>
                </a:solidFill>
                <a:latin typeface="Calibri"/>
              </a:rPr>
              <a:t>imagery suggests that </a:t>
            </a: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this </a:t>
            </a:r>
            <a:r>
              <a:rPr lang="en-US" sz="2000" dirty="0">
                <a:solidFill>
                  <a:prstClr val="white"/>
                </a:solidFill>
                <a:latin typeface="Calibri"/>
              </a:rPr>
              <a:t>storm formed quickly and passed northeast of the incident </a:t>
            </a: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location 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</a:pP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It </a:t>
            </a:r>
            <a:r>
              <a:rPr lang="en-US" sz="2000" dirty="0">
                <a:solidFill>
                  <a:prstClr val="white"/>
                </a:solidFill>
                <a:latin typeface="Calibri"/>
              </a:rPr>
              <a:t>appears that a </a:t>
            </a: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lightning flash exited </a:t>
            </a:r>
            <a:r>
              <a:rPr lang="en-US" sz="2000" dirty="0">
                <a:solidFill>
                  <a:prstClr val="white"/>
                </a:solidFill>
                <a:latin typeface="Calibri"/>
              </a:rPr>
              <a:t>the side of the storm, traveling more than 2 miles before striking </a:t>
            </a: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ground</a:t>
            </a:r>
            <a:endParaRPr lang="en-US" sz="20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12006" y="18600"/>
            <a:ext cx="913199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defTabSz="914400"/>
            <a:r>
              <a:rPr lang="en-US" dirty="0" smtClean="0">
                <a:solidFill>
                  <a:prstClr val="white"/>
                </a:solidFill>
                <a:latin typeface="Calibri"/>
              </a:rPr>
              <a:t>Rocky Mountain National Park Fatalities</a:t>
            </a: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99235" y="6269055"/>
            <a:ext cx="1481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</a:rPr>
              <a:t>12 July 2014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9235" y="3424590"/>
            <a:ext cx="1481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latin typeface="Calibri"/>
              </a:rPr>
              <a:t>11 July 2014</a:t>
            </a:r>
          </a:p>
        </p:txBody>
      </p:sp>
    </p:spTree>
    <p:extLst>
      <p:ext uri="{BB962C8B-B14F-4D97-AF65-F5344CB8AC3E}">
        <p14:creationId xmlns:p14="http://schemas.microsoft.com/office/powerpoint/2010/main" val="2541671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0" y="110040"/>
            <a:ext cx="7086600" cy="927191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072" y="1058430"/>
            <a:ext cx="4671328" cy="5799570"/>
          </a:xfrm>
          <a:noFill/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  <a:buClrTx/>
              <a:buSzPct val="80000"/>
              <a:buFont typeface="Wingdings" pitchFamily="2" charset="2"/>
              <a:buChar char="§"/>
              <a:tabLst>
                <a:tab pos="344488" algn="l"/>
              </a:tabLst>
            </a:pPr>
            <a:r>
              <a:rPr lang="en-US" sz="2000" dirty="0" smtClean="0"/>
              <a:t>The GLM will provide total lightning observations at spatial and temporal scales that are currently unavailable</a:t>
            </a:r>
          </a:p>
          <a:p>
            <a:pPr>
              <a:lnSpc>
                <a:spcPct val="110000"/>
              </a:lnSpc>
              <a:spcAft>
                <a:spcPts val="1200"/>
              </a:spcAft>
              <a:buClrTx/>
              <a:buSzPct val="80000"/>
              <a:buFont typeface="Wingdings" pitchFamily="2" charset="2"/>
              <a:buChar char="§"/>
              <a:tabLst>
                <a:tab pos="344488" algn="l"/>
              </a:tabLst>
            </a:pPr>
            <a:r>
              <a:rPr lang="en-US" sz="2000" dirty="0" smtClean="0"/>
              <a:t>Presently using ground-based networks to prepare forecasters and the general public for the GOES-R era</a:t>
            </a:r>
            <a:endParaRPr lang="en-US" sz="2000" dirty="0"/>
          </a:p>
          <a:p>
            <a:pPr>
              <a:lnSpc>
                <a:spcPct val="110000"/>
              </a:lnSpc>
              <a:spcAft>
                <a:spcPts val="1200"/>
              </a:spcAft>
              <a:buClrTx/>
              <a:buSzPct val="80000"/>
              <a:buFont typeface="Wingdings" pitchFamily="2" charset="2"/>
              <a:buChar char="§"/>
              <a:tabLst>
                <a:tab pos="344488" algn="l"/>
              </a:tabLst>
            </a:pPr>
            <a:r>
              <a:rPr lang="en-US" sz="2000" dirty="0" smtClean="0"/>
              <a:t>Many applications will benefit from GLM operations (e.g., lightning jump)</a:t>
            </a:r>
          </a:p>
          <a:p>
            <a:pPr>
              <a:lnSpc>
                <a:spcPct val="110000"/>
              </a:lnSpc>
              <a:spcAft>
                <a:spcPts val="1200"/>
              </a:spcAft>
              <a:buClrTx/>
              <a:buSzPct val="80000"/>
              <a:buFont typeface="Wingdings" pitchFamily="2" charset="2"/>
              <a:buChar char="§"/>
            </a:pPr>
            <a:r>
              <a:rPr lang="en-US" sz="2000" dirty="0" smtClean="0"/>
              <a:t>Lightning flashes can travel long distances from their parent storm</a:t>
            </a:r>
          </a:p>
          <a:p>
            <a:pPr>
              <a:lnSpc>
                <a:spcPct val="110000"/>
              </a:lnSpc>
              <a:spcAft>
                <a:spcPts val="1200"/>
              </a:spcAft>
              <a:buClrTx/>
              <a:buSzPct val="80000"/>
              <a:buFont typeface="Wingdings" pitchFamily="2" charset="2"/>
              <a:buChar char="§"/>
            </a:pPr>
            <a:r>
              <a:rPr lang="en-US" sz="2000" dirty="0" smtClean="0"/>
              <a:t>Recreational activities often place individuals at greater risk, especially in unfamiliar regions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824" y="1178560"/>
            <a:ext cx="3897618" cy="2577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840271"/>
            <a:ext cx="3894242" cy="259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838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VAISALA">
  <a:themeElements>
    <a:clrScheme name="VAISALA 1">
      <a:dk1>
        <a:srgbClr val="000000"/>
      </a:dk1>
      <a:lt1>
        <a:srgbClr val="FFFFFF"/>
      </a:lt1>
      <a:dk2>
        <a:srgbClr val="0099B5"/>
      </a:dk2>
      <a:lt2>
        <a:srgbClr val="7D7D7D"/>
      </a:lt2>
      <a:accent1>
        <a:srgbClr val="00728F"/>
      </a:accent1>
      <a:accent2>
        <a:srgbClr val="009AC8"/>
      </a:accent2>
      <a:accent3>
        <a:srgbClr val="FFFFFF"/>
      </a:accent3>
      <a:accent4>
        <a:srgbClr val="000000"/>
      </a:accent4>
      <a:accent5>
        <a:srgbClr val="AABCC6"/>
      </a:accent5>
      <a:accent6>
        <a:srgbClr val="008BB5"/>
      </a:accent6>
      <a:hlink>
        <a:srgbClr val="D15B05"/>
      </a:hlink>
      <a:folHlink>
        <a:srgbClr val="FFDE6C"/>
      </a:folHlink>
    </a:clrScheme>
    <a:fontScheme name="VAISAL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488" tIns="44450" rIns="90488" bIns="4445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488" tIns="44450" rIns="90488" bIns="4445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AISALA 1">
        <a:dk1>
          <a:srgbClr val="000000"/>
        </a:dk1>
        <a:lt1>
          <a:srgbClr val="FFFFFF"/>
        </a:lt1>
        <a:dk2>
          <a:srgbClr val="0099B5"/>
        </a:dk2>
        <a:lt2>
          <a:srgbClr val="7D7D7D"/>
        </a:lt2>
        <a:accent1>
          <a:srgbClr val="00728F"/>
        </a:accent1>
        <a:accent2>
          <a:srgbClr val="009AC8"/>
        </a:accent2>
        <a:accent3>
          <a:srgbClr val="FFFFFF"/>
        </a:accent3>
        <a:accent4>
          <a:srgbClr val="000000"/>
        </a:accent4>
        <a:accent5>
          <a:srgbClr val="AABCC6"/>
        </a:accent5>
        <a:accent6>
          <a:srgbClr val="008BB5"/>
        </a:accent6>
        <a:hlink>
          <a:srgbClr val="D15B05"/>
        </a:hlink>
        <a:folHlink>
          <a:srgbClr val="FFDE6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811</Words>
  <Application>Microsoft Macintosh PowerPoint</Application>
  <PresentationFormat>On-screen Show (4:3)</PresentationFormat>
  <Paragraphs>135</Paragraphs>
  <Slides>15</Slides>
  <Notes>6</Notes>
  <HiddenSlides>0</HiddenSlides>
  <MMClips>2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1_VAISALA</vt:lpstr>
      <vt:lpstr>1_Office Theme</vt:lpstr>
      <vt:lpstr>Lightning Observations and Applications</vt:lpstr>
      <vt:lpstr>Outline and Overview</vt:lpstr>
      <vt:lpstr>Lightning Observation Networks</vt:lpstr>
      <vt:lpstr>Ground-Based Lightning Network Performance</vt:lpstr>
      <vt:lpstr>GOES-R Geostationary Lightning Mapper (GLM)</vt:lpstr>
      <vt:lpstr>GLM Mission Benefits</vt:lpstr>
      <vt:lpstr>GOES-14 Super-Rapid Scan (SRSOR) Experiment</vt:lpstr>
      <vt:lpstr>SRSOR plus DCLMA Observations</vt:lpstr>
      <vt:lpstr>Washington D.C. Lightning Mapping Array</vt:lpstr>
      <vt:lpstr>PowerPoint Presentation</vt:lpstr>
      <vt:lpstr>PowerPoint Presentation</vt:lpstr>
      <vt:lpstr>Rocky Mountain National Park – 11 July 2014</vt:lpstr>
      <vt:lpstr>PowerPoint Presentation</vt:lpstr>
      <vt:lpstr>PowerPoint Presentation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Lightning Observations and Applications</dc:title>
  <dc:creator>AMS</dc:creator>
  <cp:lastModifiedBy>AMS</cp:lastModifiedBy>
  <cp:revision>2</cp:revision>
  <dcterms:created xsi:type="dcterms:W3CDTF">2014-11-24T19:33:22Z</dcterms:created>
  <dcterms:modified xsi:type="dcterms:W3CDTF">2014-12-01T16:18:45Z</dcterms:modified>
</cp:coreProperties>
</file>